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.xml" ContentType="application/vnd.openxmlformats-officedocument.presentationml.tags+xml"/>
  <Override PartName="/ppt/notesSlides/notesSlide30.xml" ContentType="application/vnd.openxmlformats-officedocument.presentationml.notesSlide+xml"/>
  <Override PartName="/ppt/tags/tag4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5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bookmarkIdSeed="2">
  <p:sldMasterIdLst>
    <p:sldMasterId id="2147483656" r:id="rId1"/>
  </p:sldMasterIdLst>
  <p:notesMasterIdLst>
    <p:notesMasterId r:id="rId106"/>
  </p:notesMasterIdLst>
  <p:handoutMasterIdLst>
    <p:handoutMasterId r:id="rId107"/>
  </p:handoutMasterIdLst>
  <p:sldIdLst>
    <p:sldId id="653" r:id="rId2"/>
    <p:sldId id="697" r:id="rId3"/>
    <p:sldId id="699" r:id="rId4"/>
    <p:sldId id="732" r:id="rId5"/>
    <p:sldId id="857" r:id="rId6"/>
    <p:sldId id="858" r:id="rId7"/>
    <p:sldId id="700" r:id="rId8"/>
    <p:sldId id="859" r:id="rId9"/>
    <p:sldId id="860" r:id="rId10"/>
    <p:sldId id="861" r:id="rId11"/>
    <p:sldId id="862" r:id="rId12"/>
    <p:sldId id="702" r:id="rId13"/>
    <p:sldId id="757" r:id="rId14"/>
    <p:sldId id="805" r:id="rId15"/>
    <p:sldId id="872" r:id="rId16"/>
    <p:sldId id="873" r:id="rId17"/>
    <p:sldId id="703" r:id="rId18"/>
    <p:sldId id="704" r:id="rId19"/>
    <p:sldId id="807" r:id="rId20"/>
    <p:sldId id="745" r:id="rId21"/>
    <p:sldId id="808" r:id="rId22"/>
    <p:sldId id="809" r:id="rId23"/>
    <p:sldId id="806" r:id="rId24"/>
    <p:sldId id="705" r:id="rId25"/>
    <p:sldId id="864" r:id="rId26"/>
    <p:sldId id="865" r:id="rId27"/>
    <p:sldId id="867" r:id="rId28"/>
    <p:sldId id="866" r:id="rId29"/>
    <p:sldId id="863" r:id="rId30"/>
    <p:sldId id="800" r:id="rId31"/>
    <p:sldId id="871" r:id="rId32"/>
    <p:sldId id="801" r:id="rId33"/>
    <p:sldId id="825" r:id="rId34"/>
    <p:sldId id="826" r:id="rId35"/>
    <p:sldId id="827" r:id="rId36"/>
    <p:sldId id="828" r:id="rId37"/>
    <p:sldId id="802" r:id="rId38"/>
    <p:sldId id="718" r:id="rId39"/>
    <p:sldId id="721" r:id="rId40"/>
    <p:sldId id="720" r:id="rId41"/>
    <p:sldId id="840" r:id="rId42"/>
    <p:sldId id="842" r:id="rId43"/>
    <p:sldId id="841" r:id="rId44"/>
    <p:sldId id="844" r:id="rId45"/>
    <p:sldId id="845" r:id="rId46"/>
    <p:sldId id="846" r:id="rId47"/>
    <p:sldId id="855" r:id="rId48"/>
    <p:sldId id="856" r:id="rId49"/>
    <p:sldId id="829" r:id="rId50"/>
    <p:sldId id="835" r:id="rId51"/>
    <p:sldId id="847" r:id="rId52"/>
    <p:sldId id="838" r:id="rId53"/>
    <p:sldId id="836" r:id="rId54"/>
    <p:sldId id="837" r:id="rId55"/>
    <p:sldId id="849" r:id="rId56"/>
    <p:sldId id="839" r:id="rId57"/>
    <p:sldId id="851" r:id="rId58"/>
    <p:sldId id="850" r:id="rId59"/>
    <p:sldId id="902" r:id="rId60"/>
    <p:sldId id="903" r:id="rId61"/>
    <p:sldId id="904" r:id="rId62"/>
    <p:sldId id="905" r:id="rId63"/>
    <p:sldId id="906" r:id="rId64"/>
    <p:sldId id="907" r:id="rId65"/>
    <p:sldId id="908" r:id="rId66"/>
    <p:sldId id="909" r:id="rId67"/>
    <p:sldId id="910" r:id="rId68"/>
    <p:sldId id="911" r:id="rId69"/>
    <p:sldId id="912" r:id="rId70"/>
    <p:sldId id="913" r:id="rId71"/>
    <p:sldId id="914" r:id="rId72"/>
    <p:sldId id="897" r:id="rId73"/>
    <p:sldId id="898" r:id="rId74"/>
    <p:sldId id="915" r:id="rId75"/>
    <p:sldId id="916" r:id="rId76"/>
    <p:sldId id="917" r:id="rId77"/>
    <p:sldId id="918" r:id="rId78"/>
    <p:sldId id="899" r:id="rId79"/>
    <p:sldId id="919" r:id="rId80"/>
    <p:sldId id="920" r:id="rId81"/>
    <p:sldId id="921" r:id="rId82"/>
    <p:sldId id="922" r:id="rId83"/>
    <p:sldId id="923" r:id="rId84"/>
    <p:sldId id="924" r:id="rId85"/>
    <p:sldId id="925" r:id="rId86"/>
    <p:sldId id="926" r:id="rId87"/>
    <p:sldId id="900" r:id="rId88"/>
    <p:sldId id="901" r:id="rId89"/>
    <p:sldId id="883" r:id="rId90"/>
    <p:sldId id="803" r:id="rId91"/>
    <p:sldId id="804" r:id="rId92"/>
    <p:sldId id="790" r:id="rId93"/>
    <p:sldId id="791" r:id="rId94"/>
    <p:sldId id="792" r:id="rId95"/>
    <p:sldId id="793" r:id="rId96"/>
    <p:sldId id="795" r:id="rId97"/>
    <p:sldId id="796" r:id="rId98"/>
    <p:sldId id="814" r:id="rId99"/>
    <p:sldId id="815" r:id="rId100"/>
    <p:sldId id="927" r:id="rId101"/>
    <p:sldId id="824" r:id="rId102"/>
    <p:sldId id="868" r:id="rId103"/>
    <p:sldId id="869" r:id="rId104"/>
    <p:sldId id="709" r:id="rId105"/>
  </p:sldIdLst>
  <p:sldSz cx="9144000" cy="6858000" type="letter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337"/>
    <a:srgbClr val="A9C53E"/>
    <a:srgbClr val="9AA3AF"/>
    <a:srgbClr val="000000"/>
    <a:srgbClr val="004167"/>
    <a:srgbClr val="C8D4F4"/>
    <a:srgbClr val="99CCFF"/>
    <a:srgbClr val="C1D72F"/>
    <a:srgbClr val="FF7C8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3" autoAdjust="0"/>
    <p:restoredTop sz="85347" autoAdjust="0"/>
  </p:normalViewPr>
  <p:slideViewPr>
    <p:cSldViewPr snapToGrid="0">
      <p:cViewPr>
        <p:scale>
          <a:sx n="75" d="100"/>
          <a:sy n="75" d="100"/>
        </p:scale>
        <p:origin x="-2248" y="-104"/>
      </p:cViewPr>
      <p:guideLst>
        <p:guide orient="horz" pos="3696"/>
        <p:guide pos="17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856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notesMaster" Target="notesMasters/notesMaster1.xml"/><Relationship Id="rId10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130086365520099"/>
          <c:y val="0.0130151843817787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Frequency of Enterprise 2.0 Applications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Facebook</c:v>
                </c:pt>
                <c:pt idx="1">
                  <c:v>Twitter</c:v>
                </c:pt>
                <c:pt idx="2">
                  <c:v>Sharepoint</c:v>
                </c:pt>
                <c:pt idx="3">
                  <c:v>Myspace</c:v>
                </c:pt>
                <c:pt idx="4">
                  <c:v>LinkedIn</c:v>
                </c:pt>
                <c:pt idx="5">
                  <c:v>Facebook Mail</c:v>
                </c:pt>
                <c:pt idx="6">
                  <c:v>WebEx</c:v>
                </c:pt>
                <c:pt idx="7">
                  <c:v>Adobe Connect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0.96</c:v>
                </c:pt>
                <c:pt idx="1">
                  <c:v>0.93</c:v>
                </c:pt>
                <c:pt idx="2">
                  <c:v>0.92</c:v>
                </c:pt>
                <c:pt idx="3">
                  <c:v>0.79</c:v>
                </c:pt>
                <c:pt idx="4">
                  <c:v>0.85</c:v>
                </c:pt>
                <c:pt idx="5">
                  <c:v>0.79</c:v>
                </c:pt>
                <c:pt idx="6">
                  <c:v>0.47</c:v>
                </c:pt>
                <c:pt idx="7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6588040"/>
        <c:axId val="2336440"/>
      </c:barChart>
      <c:catAx>
        <c:axId val="686588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336440"/>
        <c:crosses val="autoZero"/>
        <c:auto val="1"/>
        <c:lblAlgn val="ctr"/>
        <c:lblOffset val="100"/>
        <c:noMultiLvlLbl val="0"/>
      </c:catAx>
      <c:valAx>
        <c:axId val="2336440"/>
        <c:scaling>
          <c:orientation val="minMax"/>
          <c:max val="1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86588040"/>
        <c:crosses val="autoZero"/>
        <c:crossBetween val="between"/>
      </c:valAx>
    </c:plotArea>
    <c:plotVisOnly val="1"/>
    <c:dispBlanksAs val="gap"/>
    <c:showDLblsOverMax val="0"/>
  </c:chart>
  <c:spPr>
    <a:solidFill>
      <a:schemeClr val="bg2">
        <a:lumMod val="40000"/>
        <a:lumOff val="60000"/>
      </a:scheme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1800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5 Applications That Can Hop Ports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Sharepoint</c:v>
                </c:pt>
                <c:pt idx="1">
                  <c:v>iTunes</c:v>
                </c:pt>
                <c:pt idx="2">
                  <c:v>MS RPC</c:v>
                </c:pt>
                <c:pt idx="3">
                  <c:v>Skype</c:v>
                </c:pt>
                <c:pt idx="4">
                  <c:v>BitTorrent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0.92</c:v>
                </c:pt>
                <c:pt idx="1">
                  <c:v>0.78</c:v>
                </c:pt>
                <c:pt idx="2">
                  <c:v>0.78</c:v>
                </c:pt>
                <c:pt idx="3">
                  <c:v>0.67</c:v>
                </c:pt>
                <c:pt idx="4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6354952"/>
        <c:axId val="686357928"/>
      </c:barChart>
      <c:catAx>
        <c:axId val="686354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86357928"/>
        <c:crosses val="autoZero"/>
        <c:auto val="1"/>
        <c:lblAlgn val="ctr"/>
        <c:lblOffset val="100"/>
        <c:noMultiLvlLbl val="0"/>
      </c:catAx>
      <c:valAx>
        <c:axId val="6863579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68635495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7018564-2C56-49B6-8BB1-1A5F6EBB741F}" type="datetime1">
              <a:rPr lang="en-US"/>
              <a:pPr>
                <a:defRPr/>
              </a:pPr>
              <a:t>18.5.2011</a:t>
            </a:fld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71A1A0C-82FC-42E6-9247-33F0A0AE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4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670050" y="382588"/>
            <a:ext cx="3619500" cy="2714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3" name="Rectangle 1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06375" y="3263900"/>
            <a:ext cx="6575425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430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>
                <a:latin typeface="Arial" charset="0"/>
              </a:defRPr>
            </a:lvl1pPr>
          </a:lstStyle>
          <a:p>
            <a:pPr>
              <a:defRPr/>
            </a:pPr>
            <a:fld id="{CC83C6EA-74D2-4D6D-80ED-9489EB22C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220663" y="3167063"/>
            <a:ext cx="657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77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3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70050" y="382588"/>
            <a:ext cx="3621088" cy="2714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206093" y="3263424"/>
            <a:ext cx="6575496" cy="5484230"/>
          </a:xfrm>
          <a:noFill/>
        </p:spPr>
        <p:txBody>
          <a:bodyPr wrap="square" lIns="93156" tIns="46577" rIns="93156" bIns="46577" numCol="1" anchor="t" anchorCtr="0" compatLnSpc="1">
            <a:prstTxWarp prst="textNoShape">
              <a:avLst/>
            </a:prstTxWarp>
          </a:bodyPr>
          <a:lstStyle/>
          <a:p>
            <a:pPr defTabSz="931774"/>
            <a:endParaRPr lang="en-US" dirty="0" smtClean="0"/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4925132" y="8831580"/>
            <a:ext cx="208526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56" tIns="46577" rIns="93156" bIns="46577" anchor="b"/>
          <a:lstStyle/>
          <a:p>
            <a:pPr algn="r" defTabSz="931774"/>
            <a:fld id="{A5B74956-34E8-4DCD-88B8-BA1575996645}" type="slidenum">
              <a:rPr lang="en-US" sz="1000">
                <a:ea typeface="ＭＳ Ｐゴシック"/>
                <a:cs typeface="ＭＳ Ｐゴシック"/>
              </a:rPr>
              <a:pPr algn="r" defTabSz="931774"/>
              <a:t>15</a:t>
            </a:fld>
            <a:endParaRPr lang="en-US" sz="1000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7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95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059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App-ID is smart = it automatically uses what ever mechanisms required to ID the traffic</a:t>
            </a:r>
          </a:p>
          <a:p>
            <a:pPr marL="42059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App-ID is always on = no need to set policies on what to look for (outside of any-any-allow)</a:t>
            </a:r>
          </a:p>
          <a:p>
            <a:pPr marL="42059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App-ID sees all traffic across all ports = no need to configure which port to look at for each application</a:t>
            </a:r>
          </a:p>
          <a:p>
            <a:pPr marL="42059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App-ID is scalable = can add, new ID mechanisms to address changes in application </a:t>
            </a: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landscape</a:t>
            </a:r>
            <a:endParaRPr lang="en-US" dirty="0" smtClean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1" tIns="46580" rIns="93161" bIns="46580" anchor="b"/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A4B0F8A-93A9-40E1-8645-BD3CA5942B55}" type="slidenum">
              <a:rPr lang="en-US" sz="1000"/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21</a:t>
            </a:fld>
            <a:endParaRPr lang="en-US" sz="1000"/>
          </a:p>
        </p:txBody>
      </p:sp>
      <p:sp>
        <p:nvSpPr>
          <p:cNvPr id="62467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2E34FEC-5434-48CB-94C9-313BA2327DFD}" type="slidenum">
              <a:rPr lang="en-US" sz="1000"/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21</a:t>
            </a:fld>
            <a:endParaRPr lang="en-US" sz="1000"/>
          </a:p>
        </p:txBody>
      </p:sp>
      <p:sp>
        <p:nvSpPr>
          <p:cNvPr id="62468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1638" y="382588"/>
            <a:ext cx="3619500" cy="2714625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7" tIns="46573" rIns="93147" bIns="46573"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1" tIns="46580" rIns="93161" bIns="46580" anchor="b"/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CDD5E00-A32B-4B6A-9691-059C15A60A16}" type="slidenum">
              <a:rPr lang="en-US" sz="1000"/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22</a:t>
            </a:fld>
            <a:endParaRPr lang="en-US" sz="1000"/>
          </a:p>
        </p:txBody>
      </p:sp>
      <p:sp>
        <p:nvSpPr>
          <p:cNvPr id="63491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BF324AB-3E0D-4248-8B6F-E2FEDE9595BD}" type="slidenum">
              <a:rPr lang="en-US" sz="1000"/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22</a:t>
            </a:fld>
            <a:endParaRPr lang="en-US" sz="1000"/>
          </a:p>
        </p:txBody>
      </p:sp>
      <p:sp>
        <p:nvSpPr>
          <p:cNvPr id="63492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0D10934-CEB0-40D6-80D7-6D89673920DF}" type="slidenum">
              <a:rPr lang="en-US" sz="1000"/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22</a:t>
            </a:fld>
            <a:endParaRPr lang="en-US" sz="1000"/>
          </a:p>
        </p:txBody>
      </p:sp>
      <p:sp>
        <p:nvSpPr>
          <p:cNvPr id="63493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382588"/>
            <a:ext cx="3619500" cy="2714625"/>
          </a:xfrm>
          <a:ln/>
        </p:spPr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7" tIns="46573" rIns="93147" bIns="46573"/>
          <a:lstStyle/>
          <a:p>
            <a:pPr eaLnBrk="1" hangingPunct="1"/>
            <a:endParaRPr lang="nl-NL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72B772-EE49-CA49-B0CB-887F96661FAC}" type="slidenum">
              <a:rPr lang="en-US" sz="1000"/>
              <a:pPr/>
              <a:t>23</a:t>
            </a:fld>
            <a:endParaRPr lang="en-US" sz="1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46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0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C76370-51D6-4CFE-97F6-666AFEFD1D92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62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71713-E42D-4C37-8FA0-BE7FEEAE80C1}" type="slidenum">
              <a:rPr lang="en-US" smtClean="0">
                <a:ea typeface="ＭＳ Ｐゴシック" charset="-128"/>
              </a:rPr>
              <a:pPr/>
              <a:t>32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24578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931863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fld id="{BB4E5BEF-97BA-45A9-8DF5-AFB4A3874F5A}" type="slidenum">
              <a:rPr lang="en-US" sz="1000"/>
              <a:pPr algn="r" defTabSz="931863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t>32</a:t>
            </a:fld>
            <a:endParaRPr lang="en-US" sz="1000"/>
          </a:p>
        </p:txBody>
      </p:sp>
      <p:sp>
        <p:nvSpPr>
          <p:cNvPr id="24579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931863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fld id="{47160B78-3DBE-45CA-B80B-9BE53C22979C}" type="slidenum">
              <a:rPr lang="en-US" sz="1000"/>
              <a:pPr algn="r" defTabSz="931863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t>32</a:t>
            </a:fld>
            <a:endParaRPr lang="en-US" sz="1000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 lIns="93147" tIns="46573" rIns="93147" bIns="46573"/>
          <a:lstStyle/>
          <a:p>
            <a:pPr eaLnBrk="1" hangingPunct="1"/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AD325-C231-4422-B95F-438FE9358E31}" type="slidenum">
              <a:rPr lang="en-US" smtClean="0">
                <a:ea typeface="MS PGothic" pitchFamily="34" charset="-128"/>
              </a:rPr>
              <a:pPr/>
              <a:t>36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71683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E2B3768-2365-4246-8751-E9801081051D}" type="slidenum">
              <a:rPr lang="en-US" sz="1000"/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36</a:t>
            </a:fld>
            <a:endParaRPr lang="en-US" sz="1000"/>
          </a:p>
        </p:txBody>
      </p:sp>
      <p:sp>
        <p:nvSpPr>
          <p:cNvPr id="71684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66A9534-82EE-405F-8C79-DBB78D3266FE}" type="slidenum">
              <a:rPr lang="en-US" sz="1000"/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36</a:t>
            </a:fld>
            <a:endParaRPr lang="en-US" sz="1000"/>
          </a:p>
        </p:txBody>
      </p:sp>
      <p:sp>
        <p:nvSpPr>
          <p:cNvPr id="71685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382588"/>
            <a:ext cx="3619500" cy="2714625"/>
          </a:xfrm>
          <a:ln/>
        </p:spPr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7" tIns="46573" rIns="93147" bIns="46573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944585-73C4-BB40-9875-A9FFDA733BC0}" type="slidenum">
              <a:rPr lang="en-US"/>
              <a:pPr/>
              <a:t>37</a:t>
            </a:fld>
            <a:endParaRPr lang="en-US"/>
          </a:p>
        </p:txBody>
      </p:sp>
      <p:sp>
        <p:nvSpPr>
          <p:cNvPr id="1634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4307" name="Notes Placeholder 2"/>
          <p:cNvSpPr>
            <a:spLocks noGrp="1"/>
          </p:cNvSpPr>
          <p:nvPr>
            <p:ph type="body" idx="1"/>
          </p:nvPr>
        </p:nvSpPr>
        <p:spPr>
          <a:xfrm>
            <a:off x="206905" y="3263271"/>
            <a:ext cx="6575293" cy="5484384"/>
          </a:xfrm>
        </p:spPr>
        <p:txBody>
          <a:bodyPr lIns="93147" tIns="46573" rIns="93147" bIns="46573"/>
          <a:lstStyle/>
          <a:p>
            <a:endParaRPr lang="en-US"/>
          </a:p>
        </p:txBody>
      </p:sp>
      <p:sp>
        <p:nvSpPr>
          <p:cNvPr id="1634308" name="Slide Number Placeholder 3"/>
          <p:cNvSpPr txBox="1">
            <a:spLocks noGrp="1"/>
          </p:cNvSpPr>
          <p:nvPr/>
        </p:nvSpPr>
        <p:spPr bwMode="auto">
          <a:xfrm>
            <a:off x="4924624" y="8830658"/>
            <a:ext cx="2085776" cy="4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47" tIns="46573" rIns="93147" bIns="46573" anchor="b"/>
          <a:lstStyle>
            <a:lvl1pPr algn="l" defTabSz="966788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69938" indent="-295275" algn="l" defTabSz="966788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5863" indent="-238125" algn="l" defTabSz="966788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0525" indent="-238125" algn="l" defTabSz="966788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33600" indent="-236538" algn="l" defTabSz="966788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90800" indent="-236538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48000" indent="-236538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05200" indent="-236538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62400" indent="-236538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fld id="{D6D4B3AF-9DC7-3A42-B535-D3616EEAA135}" type="slidenum">
              <a:rPr kumimoji="0" lang="en-US" sz="1000">
                <a:latin typeface="Arial" charset="0"/>
                <a:cs typeface="ＭＳ Ｐゴシック" charset="0"/>
              </a:rPr>
              <a:pPr algn="r">
                <a:lnSpc>
                  <a:spcPct val="100000"/>
                </a:lnSpc>
                <a:buClrTx/>
                <a:buSzTx/>
                <a:buFontTx/>
                <a:buNone/>
              </a:pPr>
              <a:t>37</a:t>
            </a:fld>
            <a:endParaRPr kumimoji="0" lang="en-US" sz="100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69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7E01F-2ECA-4CF3-9EE5-2BD2CBD1ACD5}" type="slidenum">
              <a:rPr lang="en-US" smtClean="0">
                <a:ea typeface="ＭＳ Ｐゴシック" charset="-128"/>
              </a:rPr>
              <a:pPr/>
              <a:t>39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22530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382588"/>
            <a:ext cx="3619500" cy="2714625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24C-EBD5-49E1-854C-37F0571E6A8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B28E94-0AF0-44D0-8459-811DAA8E10AE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F1C9C-92A3-4352-A73C-BAC927B7162B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24C-EBD5-49E1-854C-37F0571E6A8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601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7"/>
          <p:cNvSpPr txBox="1">
            <a:spLocks noGrp="1" noChangeArrowheads="1"/>
          </p:cNvSpPr>
          <p:nvPr/>
        </p:nvSpPr>
        <p:spPr bwMode="auto">
          <a:xfrm>
            <a:off x="4924624" y="8830658"/>
            <a:ext cx="2085776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3" tIns="46566" rIns="93133" bIns="46566" anchor="b"/>
          <a:lstStyle/>
          <a:p>
            <a:pPr algn="r" defTabSz="931887"/>
            <a:fld id="{51417EB1-EE0E-4295-A9EF-A1374196FB34}" type="slidenum">
              <a:rPr lang="en-US" sz="1000"/>
              <a:pPr algn="r" defTabSz="931887"/>
              <a:t>45</a:t>
            </a:fld>
            <a:endParaRPr lang="en-US" sz="10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317500"/>
            <a:ext cx="5246687" cy="3937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695851"/>
            <a:ext cx="5607711" cy="3973411"/>
          </a:xfrm>
          <a:ln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7"/>
          <p:cNvSpPr txBox="1">
            <a:spLocks noGrp="1" noChangeArrowheads="1"/>
          </p:cNvSpPr>
          <p:nvPr/>
        </p:nvSpPr>
        <p:spPr bwMode="auto">
          <a:xfrm>
            <a:off x="4924624" y="8830658"/>
            <a:ext cx="2085776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3" tIns="46566" rIns="93133" bIns="46566" anchor="b"/>
          <a:lstStyle/>
          <a:p>
            <a:pPr algn="r" defTabSz="931887"/>
            <a:fld id="{7062F076-199A-42DC-81D2-67B6B7DCE584}" type="slidenum">
              <a:rPr lang="en-US" sz="1000"/>
              <a:pPr algn="r" defTabSz="931887"/>
              <a:t>46</a:t>
            </a:fld>
            <a:endParaRPr lang="en-US" sz="10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2963" y="263525"/>
            <a:ext cx="5481637" cy="4111625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592864"/>
            <a:ext cx="5607711" cy="4076398"/>
          </a:xfrm>
          <a:ln/>
        </p:spPr>
        <p:txBody>
          <a:bodyPr/>
          <a:lstStyle/>
          <a:p>
            <a:pPr marL="211166" indent="-211166" eaLnBrk="1" hangingPunct="1">
              <a:lnSpc>
                <a:spcPct val="80000"/>
              </a:lnSpc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57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AD325-C231-4422-B95F-438FE9358E31}" type="slidenum">
              <a:rPr lang="en-US" smtClean="0">
                <a:ea typeface="MS PGothic" pitchFamily="34" charset="-128"/>
              </a:rPr>
              <a:pPr/>
              <a:t>50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71683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E2B3768-2365-4246-8751-E9801081051D}" type="slidenum">
              <a:rPr lang="en-US" sz="1000"/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50</a:t>
            </a:fld>
            <a:endParaRPr lang="en-US" sz="1000"/>
          </a:p>
        </p:txBody>
      </p:sp>
      <p:sp>
        <p:nvSpPr>
          <p:cNvPr id="71684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66A9534-82EE-405F-8C79-DBB78D3266FE}" type="slidenum">
              <a:rPr lang="en-US" sz="1000"/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50</a:t>
            </a:fld>
            <a:endParaRPr lang="en-US" sz="1000"/>
          </a:p>
        </p:txBody>
      </p:sp>
      <p:sp>
        <p:nvSpPr>
          <p:cNvPr id="71685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382588"/>
            <a:ext cx="3619500" cy="2714625"/>
          </a:xfrm>
          <a:ln/>
        </p:spPr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7" tIns="46573" rIns="93147" bIns="46573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24C-EBD5-49E1-854C-37F0571E6A8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1CF4-1140-944B-BA14-0BC314EE5D6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9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1CF4-1140-944B-BA14-0BC314EE5D6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479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24C-EBD5-49E1-854C-37F0571E6A8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174BDD-E970-437C-BA38-F5D853DA6946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24C-EBD5-49E1-854C-37F0571E6A87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3934" y="1147441"/>
            <a:ext cx="4437584" cy="28898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139" tIns="44070" rIns="88139" bIns="44070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5EE1C-90D1-48E0-9D4B-7DE37577606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564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5EE1C-90D1-48E0-9D4B-7DE37577606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433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433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433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433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0050" y="382588"/>
            <a:ext cx="3619500" cy="2714625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A4F8C-ACC7-3D48-BB28-154DE30467D5}" type="slidenum">
              <a:rPr lang="en-US"/>
              <a:pPr/>
              <a:t>100</a:t>
            </a:fld>
            <a:endParaRPr lang="en-US"/>
          </a:p>
        </p:txBody>
      </p:sp>
      <p:sp>
        <p:nvSpPr>
          <p:cNvPr id="20483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3" tIns="46566" rIns="93133" bIns="46566" anchor="b">
            <a:prstTxWarp prst="textNoShape">
              <a:avLst/>
            </a:prstTxWarp>
          </a:bodyPr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charset="0"/>
              <a:buNone/>
            </a:pPr>
            <a:fld id="{118A0DFB-92BC-B940-9376-E02813DBE433}" type="slidenum">
              <a:rPr lang="en-US" sz="1000">
                <a:ea typeface="ＭＳ Ｐゴシック" charset="-128"/>
                <a:cs typeface="ＭＳ Ｐゴシック" charset="-128"/>
              </a:rPr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 New Roman" charset="0"/>
                <a:buNone/>
              </a:pPr>
              <a:t>100</a:t>
            </a:fld>
            <a:endParaRPr lang="en-US" sz="1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4" name="Rectangle 17"/>
          <p:cNvSpPr txBox="1">
            <a:spLocks noGrp="1" noChangeArrowheads="1"/>
          </p:cNvSpPr>
          <p:nvPr/>
        </p:nvSpPr>
        <p:spPr bwMode="auto">
          <a:xfrm>
            <a:off x="4924425" y="8831263"/>
            <a:ext cx="20859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3" tIns="46566" rIns="93133" bIns="46566" anchor="b">
            <a:prstTxWarp prst="textNoShape">
              <a:avLst/>
            </a:prstTxWarp>
          </a:bodyPr>
          <a:lstStyle/>
          <a:p>
            <a:pPr algn="r" defTabSz="931863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charset="0"/>
              <a:buNone/>
            </a:pPr>
            <a:fld id="{2F0F7BCB-2838-C243-9E95-6101480B352F}" type="slidenum">
              <a:rPr lang="en-US" sz="1000">
                <a:ea typeface="ＭＳ Ｐゴシック" charset="-128"/>
                <a:cs typeface="ＭＳ Ｐゴシック" charset="-128"/>
              </a:rPr>
              <a:pPr algn="r" defTabSz="931863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 New Roman" charset="0"/>
                <a:buNone/>
              </a:pPr>
              <a:t>100</a:t>
            </a:fld>
            <a:endParaRPr lang="en-US" sz="1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22" tIns="46431" rIns="93222" bIns="46431" anchor="b">
            <a:prstTxWarp prst="textNoShape">
              <a:avLst/>
            </a:prstTxWarp>
          </a:bodyPr>
          <a:lstStyle/>
          <a:p>
            <a:pPr algn="r" defTabSz="45720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Times New Roman" charset="0"/>
              <a:buNone/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</a:pPr>
            <a:fld id="{C70775AE-E913-4A42-B8F5-6F2F5C0C8E71}" type="slidenum">
              <a:rPr lang="en-GB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pPr algn="r" defTabSz="457200" ea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Times New Roman" charset="0"/>
                <a:buNone/>
                <a:tabLst>
                  <a:tab pos="0" algn="l"/>
                  <a:tab pos="457200" algn="l"/>
                  <a:tab pos="911225" algn="l"/>
                  <a:tab pos="1370013" algn="l"/>
                  <a:tab pos="1827213" algn="l"/>
                  <a:tab pos="2286000" algn="l"/>
                  <a:tab pos="2740025" algn="l"/>
                  <a:tab pos="3198813" algn="l"/>
                  <a:tab pos="3656013" algn="l"/>
                  <a:tab pos="4113213" algn="l"/>
                  <a:tab pos="4568825" algn="l"/>
                  <a:tab pos="5026025" algn="l"/>
                  <a:tab pos="5484813" algn="l"/>
                  <a:tab pos="5942013" algn="l"/>
                  <a:tab pos="6397625" algn="l"/>
                  <a:tab pos="6854825" algn="l"/>
                  <a:tab pos="7312025" algn="l"/>
                  <a:tab pos="7770813" algn="l"/>
                  <a:tab pos="8226425" algn="l"/>
                  <a:tab pos="8685213" algn="l"/>
                  <a:tab pos="9142413" algn="l"/>
                </a:tabLst>
              </a:pPr>
              <a:t>100</a:t>
            </a:fld>
            <a:endParaRPr lang="en-GB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6" name="Text Box 3"/>
          <p:cNvSpPr txBox="1"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22" tIns="46431" rIns="93222" bIns="46431" anchor="b">
            <a:prstTxWarp prst="textNoShape">
              <a:avLst/>
            </a:prstTxWarp>
          </a:bodyPr>
          <a:lstStyle/>
          <a:p>
            <a:pPr algn="l" defTabSz="45720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Times New Roman" charset="0"/>
              <a:buNone/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</a:pPr>
            <a:endParaRPr lang="en-GB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22" tIns="46431" rIns="93222" bIns="46431">
            <a:prstTxWarp prst="textNoShape">
              <a:avLst/>
            </a:prstTxWarp>
          </a:bodyPr>
          <a:lstStyle/>
          <a:p>
            <a:pPr algn="l" defTabSz="45720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Times New Roman" charset="0"/>
              <a:buNone/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</a:pPr>
            <a:endParaRPr lang="en-GB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22" tIns="46431" rIns="93222" bIns="46431">
            <a:prstTxWarp prst="textNoShape">
              <a:avLst/>
            </a:prstTxWarp>
          </a:bodyPr>
          <a:lstStyle/>
          <a:p>
            <a:pPr algn="r" defTabSz="45720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Times New Roman" charset="0"/>
              <a:buNone/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</a:pPr>
            <a:r>
              <a:rPr lang="en-GB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03/05/07</a:t>
            </a:r>
          </a:p>
        </p:txBody>
      </p:sp>
      <p:sp>
        <p:nvSpPr>
          <p:cNvPr id="20489" name="Text Box 6"/>
          <p:cNvSpPr txBox="1">
            <a:spLocks noChangeArrowheads="1"/>
          </p:cNvSpPr>
          <p:nvPr/>
        </p:nvSpPr>
        <p:spPr bwMode="auto">
          <a:xfrm>
            <a:off x="1181100" y="696913"/>
            <a:ext cx="4649788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13" tIns="45706" rIns="91413" bIns="45706" anchor="ctr">
            <a:prstTxWarp prst="textNoShape">
              <a:avLst/>
            </a:prstTxWarp>
          </a:bodyPr>
          <a:lstStyle/>
          <a:p>
            <a:pPr defTabSz="911225"/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90" name="Text Box 7"/>
          <p:cNvSpPr>
            <a:spLocks noGrp="1" noChangeArrowheads="1"/>
          </p:cNvSpPr>
          <p:nvPr>
            <p:ph type="body"/>
          </p:nvPr>
        </p:nvSpPr>
        <p:spPr>
          <a:xfrm>
            <a:off x="701675" y="4416425"/>
            <a:ext cx="5608638" cy="4184650"/>
          </a:xfrm>
          <a:noFill/>
          <a:ln/>
        </p:spPr>
        <p:txBody>
          <a:bodyPr lIns="93222" tIns="46431" rIns="93222" bIns="46431"/>
          <a:lstStyle/>
          <a:p>
            <a:pPr defTabSz="439738" eaLnBrk="1" hangingPunct="1">
              <a:spcBef>
                <a:spcPts val="438"/>
              </a:spcBef>
              <a:tabLst>
                <a:tab pos="0" algn="l"/>
                <a:tab pos="439738" algn="l"/>
                <a:tab pos="881063" algn="l"/>
                <a:tab pos="1320800" algn="l"/>
                <a:tab pos="1762125" algn="l"/>
                <a:tab pos="2203450" algn="l"/>
                <a:tab pos="2643188" algn="l"/>
                <a:tab pos="3084513" algn="l"/>
                <a:tab pos="3524250" algn="l"/>
                <a:tab pos="3965575" algn="l"/>
                <a:tab pos="4406900" algn="l"/>
                <a:tab pos="4846638" algn="l"/>
                <a:tab pos="5287963" algn="l"/>
                <a:tab pos="5727700" algn="l"/>
                <a:tab pos="6169025" algn="l"/>
                <a:tab pos="6610350" algn="l"/>
                <a:tab pos="7050088" algn="l"/>
                <a:tab pos="7491413" algn="l"/>
                <a:tab pos="7931150" algn="l"/>
                <a:tab pos="8372475" algn="l"/>
                <a:tab pos="8813800" algn="l"/>
              </a:tabLst>
            </a:pPr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726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defTabSz="931726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31726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defTabSz="931726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31726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defTabSz="931726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defTabSz="931726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8498" indent="-228567" defTabSz="931726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defTabSz="931726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A81AACD-FF1C-4C70-8E85-4D114E8FCFCF}" type="slidenum">
              <a:rPr lang="en-US" sz="1000" b="0"/>
              <a:pPr/>
              <a:t>101</a:t>
            </a:fld>
            <a:endParaRPr lang="en-US" sz="1000" b="0" dirty="0"/>
          </a:p>
        </p:txBody>
      </p:sp>
      <p:sp>
        <p:nvSpPr>
          <p:cNvPr id="33795" name="Rectangle 17"/>
          <p:cNvSpPr txBox="1">
            <a:spLocks noGrp="1" noChangeArrowheads="1"/>
          </p:cNvSpPr>
          <p:nvPr/>
        </p:nvSpPr>
        <p:spPr bwMode="auto">
          <a:xfrm>
            <a:off x="4924426" y="8831264"/>
            <a:ext cx="20859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19" tIns="46559" rIns="93119" bIns="46559" anchor="b"/>
          <a:lstStyle>
            <a:lvl1pPr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buFont typeface="Times New Roman" pitchFamily="18" charset="0"/>
              <a:buNone/>
            </a:pPr>
            <a:fld id="{731C26EA-E556-4BE6-9E69-5CCA52448A71}" type="slidenum">
              <a:rPr lang="en-US" sz="1000">
                <a:ea typeface="MS PGothic" pitchFamily="34" charset="-128"/>
              </a:rPr>
              <a:pPr algn="r" eaLnBrk="1" hangingPunct="1">
                <a:buFont typeface="Times New Roman" pitchFamily="18" charset="0"/>
                <a:buNone/>
              </a:pPr>
              <a:t>101</a:t>
            </a:fld>
            <a:endParaRPr lang="en-US" sz="1000" dirty="0">
              <a:ea typeface="MS PGothic" pitchFamily="34" charset="-128"/>
            </a:endParaRPr>
          </a:p>
        </p:txBody>
      </p:sp>
      <p:sp>
        <p:nvSpPr>
          <p:cNvPr id="33796" name="Rectangle 17"/>
          <p:cNvSpPr txBox="1">
            <a:spLocks noGrp="1" noChangeArrowheads="1"/>
          </p:cNvSpPr>
          <p:nvPr/>
        </p:nvSpPr>
        <p:spPr bwMode="auto">
          <a:xfrm>
            <a:off x="4924426" y="8831264"/>
            <a:ext cx="20859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19" tIns="46559" rIns="93119" bIns="46559" anchor="b"/>
          <a:lstStyle>
            <a:lvl1pPr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buFont typeface="Times New Roman" pitchFamily="18" charset="0"/>
              <a:buNone/>
            </a:pPr>
            <a:fld id="{C8DCD43B-AAA5-4452-93B7-CFC72507DC7B}" type="slidenum">
              <a:rPr lang="en-US" sz="1000">
                <a:ea typeface="MS PGothic" pitchFamily="34" charset="-128"/>
              </a:rPr>
              <a:pPr algn="r" eaLnBrk="1" hangingPunct="1">
                <a:buFont typeface="Times New Roman" pitchFamily="18" charset="0"/>
                <a:buNone/>
              </a:pPr>
              <a:t>101</a:t>
            </a:fld>
            <a:endParaRPr lang="en-US" sz="1000" dirty="0">
              <a:ea typeface="MS PGothic" pitchFamily="34" charset="-128"/>
            </a:endParaRPr>
          </a:p>
        </p:txBody>
      </p:sp>
      <p:sp>
        <p:nvSpPr>
          <p:cNvPr id="33797" name="Text Box 2"/>
          <p:cNvSpPr txBox="1">
            <a:spLocks noChangeArrowheads="1"/>
          </p:cNvSpPr>
          <p:nvPr/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08" tIns="46424" rIns="93208" bIns="46424" anchor="b"/>
          <a:lstStyle>
            <a:lvl1pPr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45000"/>
              <a:buFont typeface="Times New Roman" pitchFamily="18" charset="0"/>
              <a:buNone/>
            </a:pPr>
            <a:fld id="{DB6B38B2-6AEB-4AEC-9C0F-E27D9D923004}" type="slidenum">
              <a:rPr lang="en-GB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pPr algn="r" eaLnBrk="1" hangingPunct="1">
                <a:buClr>
                  <a:srgbClr val="000000"/>
                </a:buClr>
                <a:buSzPct val="45000"/>
                <a:buFont typeface="Times New Roman" pitchFamily="18" charset="0"/>
                <a:buNone/>
              </a:pPr>
              <a:t>101</a:t>
            </a:fld>
            <a:endParaRPr lang="en-GB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1" y="8831264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08" tIns="46424" rIns="93208" bIns="46424" anchor="b"/>
          <a:lstStyle>
            <a:lvl1pPr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45000"/>
              <a:buFont typeface="Times New Roman" pitchFamily="18" charset="0"/>
              <a:buNone/>
            </a:pPr>
            <a:endParaRPr lang="en-GB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3799" name="Text Box 4"/>
          <p:cNvSpPr txBox="1">
            <a:spLocks noChangeArrowheads="1"/>
          </p:cNvSpPr>
          <p:nvPr/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08" tIns="46424" rIns="93208" bIns="46424"/>
          <a:lstStyle>
            <a:lvl1pPr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45000"/>
              <a:buFont typeface="Times New Roman" pitchFamily="18" charset="0"/>
              <a:buNone/>
            </a:pPr>
            <a:endParaRPr lang="en-GB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3971926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08" tIns="46424" rIns="93208" bIns="46424"/>
          <a:lstStyle>
            <a:lvl1pPr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1225" algn="l"/>
                <a:tab pos="1370013" algn="l"/>
                <a:tab pos="1827213" algn="l"/>
                <a:tab pos="2286000" algn="l"/>
                <a:tab pos="2740025" algn="l"/>
                <a:tab pos="3198813" algn="l"/>
                <a:tab pos="3656013" algn="l"/>
                <a:tab pos="4113213" algn="l"/>
                <a:tab pos="4568825" algn="l"/>
                <a:tab pos="5026025" algn="l"/>
                <a:tab pos="5484813" algn="l"/>
                <a:tab pos="5942013" algn="l"/>
                <a:tab pos="6397625" algn="l"/>
                <a:tab pos="6854825" algn="l"/>
                <a:tab pos="7312025" algn="l"/>
                <a:tab pos="7770813" algn="l"/>
                <a:tab pos="8226425" algn="l"/>
                <a:tab pos="8685213" algn="l"/>
                <a:tab pos="9142413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45000"/>
              <a:buFont typeface="Times New Roman" pitchFamily="18" charset="0"/>
              <a:buNone/>
            </a:pPr>
            <a:r>
              <a:rPr lang="en-GB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03/05/07</a:t>
            </a: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1181100" y="696913"/>
            <a:ext cx="4649788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00" tIns="45699" rIns="91400" bIns="45699" anchor="ctr"/>
          <a:lstStyle>
            <a:lvl1pPr defTabSz="91122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122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122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122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122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dirty="0">
              <a:ea typeface="MS PGothic" pitchFamily="34" charset="-128"/>
            </a:endParaRPr>
          </a:p>
        </p:txBody>
      </p:sp>
      <p:sp>
        <p:nvSpPr>
          <p:cNvPr id="33802" name="Text Box 7"/>
          <p:cNvSpPr>
            <a:spLocks noGrp="1" noChangeArrowheads="1"/>
          </p:cNvSpPr>
          <p:nvPr>
            <p:ph type="body"/>
          </p:nvPr>
        </p:nvSpPr>
        <p:spPr>
          <a:xfrm>
            <a:off x="701675" y="4416425"/>
            <a:ext cx="5608638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08" tIns="46424" rIns="93208" bIns="46424"/>
          <a:lstStyle/>
          <a:p>
            <a:pPr defTabSz="439673" eaLnBrk="1" hangingPunct="1">
              <a:spcBef>
                <a:spcPts val="438"/>
              </a:spcBef>
              <a:tabLst>
                <a:tab pos="0" algn="l"/>
                <a:tab pos="439673" algn="l"/>
                <a:tab pos="880934" algn="l"/>
                <a:tab pos="1320607" algn="l"/>
                <a:tab pos="1761867" algn="l"/>
                <a:tab pos="2203127" algn="l"/>
                <a:tab pos="2642801" algn="l"/>
                <a:tab pos="3084061" algn="l"/>
                <a:tab pos="3523734" algn="l"/>
                <a:tab pos="3964994" algn="l"/>
                <a:tab pos="4406254" algn="l"/>
                <a:tab pos="4845928" algn="l"/>
                <a:tab pos="5287188" algn="l"/>
                <a:tab pos="5726861" algn="l"/>
                <a:tab pos="6168121" algn="l"/>
                <a:tab pos="6609381" algn="l"/>
                <a:tab pos="7049055" algn="l"/>
                <a:tab pos="7490316" algn="l"/>
                <a:tab pos="7929988" algn="l"/>
                <a:tab pos="8371248" algn="l"/>
                <a:tab pos="8812509" algn="l"/>
              </a:tabLst>
            </a:pPr>
            <a:endParaRPr lang="en-GB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0050" y="382588"/>
            <a:ext cx="3621088" cy="2714625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0050" y="382588"/>
            <a:ext cx="3621088" cy="2714625"/>
          </a:xfrm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46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54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3C6EA-74D2-4D6D-80ED-9489EB22C57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4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0356FA_PAN_PPT_title"/>
          <p:cNvPicPr>
            <a:picLocks noChangeAspect="1" noChangeArrowheads="1"/>
          </p:cNvPicPr>
          <p:nvPr userDrawn="1"/>
        </p:nvPicPr>
        <p:blipFill>
          <a:blip r:embed="rId2"/>
          <a:srcRect b="22832"/>
          <a:stretch>
            <a:fillRect/>
          </a:stretch>
        </p:blipFill>
        <p:spPr bwMode="auto">
          <a:xfrm>
            <a:off x="0" y="0"/>
            <a:ext cx="91503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comp-logo.eps"/>
          <p:cNvPicPr>
            <a:picLocks noChangeAspect="1"/>
          </p:cNvPicPr>
          <p:nvPr userDrawn="1"/>
        </p:nvPicPr>
        <p:blipFill>
          <a:blip r:embed="rId3"/>
          <a:srcRect b="25160"/>
          <a:stretch>
            <a:fillRect/>
          </a:stretch>
        </p:blipFill>
        <p:spPr bwMode="auto">
          <a:xfrm>
            <a:off x="655638" y="5543550"/>
            <a:ext cx="2220912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0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038600" y="2470150"/>
            <a:ext cx="4572000" cy="914400"/>
          </a:xfrm>
        </p:spPr>
        <p:txBody>
          <a:bodyPr/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09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3460750"/>
            <a:ext cx="4572000" cy="838200"/>
          </a:xfrm>
          <a:ln w="9525">
            <a:headEnd/>
            <a:tailEnd/>
          </a:ln>
        </p:spPr>
        <p:txBody>
          <a:bodyPr lIns="91429" tIns="45714" rIns="91429" bIns="45714"/>
          <a:lstStyle>
            <a:lvl1pPr marL="0" indent="0" algn="r">
              <a:buFontTx/>
              <a:buNone/>
              <a:defRPr sz="16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1D5C404-C7A6-4A7E-B08A-E596864A227E}" type="slidenum">
              <a:rPr lang="en-US"/>
              <a:pPr>
                <a:defRPr/>
              </a:pPr>
              <a:t>‹#›</a:t>
            </a:fld>
            <a:r>
              <a:rPr lang="en-US"/>
              <a:t>   |</a:t>
            </a:r>
            <a:r>
              <a:rPr lang="en-US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96963"/>
            <a:ext cx="4129088" cy="50498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338" y="1096963"/>
            <a:ext cx="4130675" cy="50498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9E3A88EF-6B5B-47A3-9C57-5682501FB5AC}" type="slidenum">
              <a:rPr lang="en-US"/>
              <a:pPr>
                <a:defRPr/>
              </a:pPr>
              <a:t>‹#›</a:t>
            </a:fld>
            <a:r>
              <a:rPr lang="en-US"/>
              <a:t>   |</a:t>
            </a:r>
            <a:r>
              <a:rPr lang="en-US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D908BC4E-7A90-42C8-8AA1-288F873955C4}" type="slidenum">
              <a:rPr lang="en-US"/>
              <a:pPr>
                <a:defRPr/>
              </a:pPr>
              <a:t>‹#›</a:t>
            </a:fld>
            <a:r>
              <a:rPr lang="en-US"/>
              <a:t>   |</a:t>
            </a:r>
            <a:r>
              <a:rPr lang="en-US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6F0F7591-C807-4E0A-A45B-5C7D529AD439}" type="slidenum">
              <a:rPr lang="en-US"/>
              <a:pPr>
                <a:defRPr/>
              </a:pPr>
              <a:t>‹#›</a:t>
            </a:fld>
            <a:r>
              <a:rPr lang="en-US"/>
              <a:t>   |</a:t>
            </a:r>
            <a:r>
              <a:rPr lang="en-US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vid-big.psd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1560513"/>
            <a:ext cx="714375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B224E78A-1FE8-4627-9CC3-3A19447225AE}" type="slidenum">
              <a:rPr lang="en-US"/>
              <a:pPr>
                <a:defRPr/>
              </a:pPr>
              <a:t>‹#›</a:t>
            </a:fld>
            <a:r>
              <a:rPr lang="en-US"/>
              <a:t>   |</a:t>
            </a:r>
            <a:r>
              <a:rPr lang="en-US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C03940B-EA0E-4B76-B9C6-9AA72EAD0972}" type="slidenum">
              <a:rPr lang="en-US"/>
              <a:pPr>
                <a:defRPr/>
              </a:pPr>
              <a:t>‹#›</a:t>
            </a:fld>
            <a:r>
              <a:rPr lang="en-US"/>
              <a:t>   |</a:t>
            </a:r>
            <a:r>
              <a:rPr lang="en-US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9948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0356FA_PAN_PPT_slide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503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49225"/>
            <a:ext cx="837406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99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57288" y="6350000"/>
            <a:ext cx="5783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900" dirty="0" smtClean="0">
                <a:solidFill>
                  <a:srgbClr val="A7C439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3799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6388" y="6351588"/>
            <a:ext cx="84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900" dirty="0">
                <a:solidFill>
                  <a:srgbClr val="316989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2EDCD096-F540-45E2-B1A3-E3ADB838D2E8}" type="slidenum">
              <a:rPr lang="en-US"/>
              <a:pPr>
                <a:defRPr/>
              </a:pPr>
              <a:t>‹#›</a:t>
            </a:fld>
            <a:r>
              <a:rPr lang="en-US"/>
              <a:t>   |</a:t>
            </a:r>
            <a:r>
              <a:rPr lang="en-US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96963"/>
            <a:ext cx="8412163" cy="5049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60" r:id="rId3"/>
    <p:sldLayoutId id="2147483661" r:id="rId4"/>
    <p:sldLayoutId id="2147483662" r:id="rId5"/>
    <p:sldLayoutId id="2147483664" r:id="rId6"/>
    <p:sldLayoutId id="2147483665" r:id="rId7"/>
  </p:sldLayoutIdLst>
  <p:transition xmlns:p14="http://schemas.microsoft.com/office/powerpoint/2010/main"/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5000"/>
        </a:lnSpc>
        <a:spcBef>
          <a:spcPct val="50000"/>
        </a:spcBef>
        <a:spcAft>
          <a:spcPct val="5000"/>
        </a:spcAft>
        <a:buClr>
          <a:srgbClr val="004167"/>
        </a:buClr>
        <a:buSzPct val="85000"/>
        <a:buFont typeface="Times" pitchFamily="18" charset="0"/>
        <a:buChar char="•"/>
        <a:defRPr sz="2400">
          <a:solidFill>
            <a:srgbClr val="004167"/>
          </a:solidFill>
          <a:latin typeface="+mn-lt"/>
          <a:ea typeface="+mn-ea"/>
          <a:cs typeface="+mn-cs"/>
        </a:defRPr>
      </a:lvl1pPr>
      <a:lvl2pPr marL="579438" indent="-234950" algn="l" rtl="0" eaLnBrk="0" fontAlgn="base" hangingPunct="0">
        <a:lnSpc>
          <a:spcPct val="85000"/>
        </a:lnSpc>
        <a:spcBef>
          <a:spcPct val="50000"/>
        </a:spcBef>
        <a:spcAft>
          <a:spcPct val="5000"/>
        </a:spcAft>
        <a:buClr>
          <a:srgbClr val="004167"/>
        </a:buClr>
        <a:buSzPct val="80000"/>
        <a:buFont typeface="Times" pitchFamily="18" charset="0"/>
        <a:buChar char="-"/>
        <a:defRPr sz="2000">
          <a:solidFill>
            <a:srgbClr val="004167"/>
          </a:solidFill>
          <a:latin typeface="+mn-lt"/>
        </a:defRPr>
      </a:lvl2pPr>
      <a:lvl3pPr marL="922338" indent="-228600" algn="l" rtl="0" eaLnBrk="0" fontAlgn="base" hangingPunct="0">
        <a:lnSpc>
          <a:spcPct val="85000"/>
        </a:lnSpc>
        <a:spcBef>
          <a:spcPct val="50000"/>
        </a:spcBef>
        <a:spcAft>
          <a:spcPct val="5000"/>
        </a:spcAft>
        <a:buClr>
          <a:srgbClr val="004167"/>
        </a:buClr>
        <a:buSzPct val="55000"/>
        <a:buFont typeface="Wingdings" pitchFamily="2" charset="2"/>
        <a:buChar char="Ø"/>
        <a:defRPr sz="1400" i="1">
          <a:solidFill>
            <a:srgbClr val="004167"/>
          </a:solidFill>
          <a:latin typeface="+mn-lt"/>
        </a:defRPr>
      </a:lvl3pPr>
      <a:lvl4pPr marL="1265238" indent="-228600" algn="l" rtl="0" eaLnBrk="0" fontAlgn="base" hangingPunct="0">
        <a:lnSpc>
          <a:spcPct val="85000"/>
        </a:lnSpc>
        <a:spcBef>
          <a:spcPct val="50000"/>
        </a:spcBef>
        <a:spcAft>
          <a:spcPct val="5000"/>
        </a:spcAft>
        <a:buClr>
          <a:srgbClr val="5F5F5F"/>
        </a:buClr>
        <a:buSzPct val="75000"/>
        <a:buChar char="•"/>
        <a:defRPr sz="1400">
          <a:solidFill>
            <a:schemeClr val="bg2"/>
          </a:solidFill>
          <a:latin typeface="+mn-lt"/>
        </a:defRPr>
      </a:lvl4pPr>
      <a:lvl5pPr marL="1608138" indent="-228600" algn="l" rtl="0" eaLnBrk="0" fontAlgn="base" hangingPunct="0">
        <a:lnSpc>
          <a:spcPct val="85000"/>
        </a:lnSpc>
        <a:spcBef>
          <a:spcPct val="50000"/>
        </a:spcBef>
        <a:spcAft>
          <a:spcPct val="5000"/>
        </a:spcAft>
        <a:buClr>
          <a:srgbClr val="004167"/>
        </a:buClr>
        <a:buChar char="-"/>
        <a:defRPr sz="1400" i="1">
          <a:solidFill>
            <a:srgbClr val="004167"/>
          </a:solidFill>
          <a:latin typeface="+mn-lt"/>
        </a:defRPr>
      </a:lvl5pPr>
      <a:lvl6pPr marL="2065338" indent="-228600" algn="l" rtl="0" eaLnBrk="0" fontAlgn="base" hangingPunct="0">
        <a:lnSpc>
          <a:spcPct val="85000"/>
        </a:lnSpc>
        <a:spcBef>
          <a:spcPct val="50000"/>
        </a:spcBef>
        <a:spcAft>
          <a:spcPct val="5000"/>
        </a:spcAft>
        <a:buClr>
          <a:srgbClr val="004167"/>
        </a:buClr>
        <a:buChar char="-"/>
        <a:defRPr sz="1400" i="1">
          <a:solidFill>
            <a:srgbClr val="004167"/>
          </a:solidFill>
          <a:latin typeface="+mn-lt"/>
        </a:defRPr>
      </a:lvl6pPr>
      <a:lvl7pPr marL="2522538" indent="-228600" algn="l" rtl="0" eaLnBrk="0" fontAlgn="base" hangingPunct="0">
        <a:lnSpc>
          <a:spcPct val="85000"/>
        </a:lnSpc>
        <a:spcBef>
          <a:spcPct val="50000"/>
        </a:spcBef>
        <a:spcAft>
          <a:spcPct val="5000"/>
        </a:spcAft>
        <a:buClr>
          <a:srgbClr val="004167"/>
        </a:buClr>
        <a:buChar char="-"/>
        <a:defRPr sz="1400" i="1">
          <a:solidFill>
            <a:srgbClr val="004167"/>
          </a:solidFill>
          <a:latin typeface="+mn-lt"/>
        </a:defRPr>
      </a:lvl7pPr>
      <a:lvl8pPr marL="2979738" indent="-228600" algn="l" rtl="0" eaLnBrk="0" fontAlgn="base" hangingPunct="0">
        <a:lnSpc>
          <a:spcPct val="85000"/>
        </a:lnSpc>
        <a:spcBef>
          <a:spcPct val="50000"/>
        </a:spcBef>
        <a:spcAft>
          <a:spcPct val="5000"/>
        </a:spcAft>
        <a:buClr>
          <a:srgbClr val="004167"/>
        </a:buClr>
        <a:buChar char="-"/>
        <a:defRPr sz="1400" i="1">
          <a:solidFill>
            <a:srgbClr val="004167"/>
          </a:solidFill>
          <a:latin typeface="+mn-lt"/>
        </a:defRPr>
      </a:lvl8pPr>
      <a:lvl9pPr marL="3436938" indent="-228600" algn="l" rtl="0" eaLnBrk="0" fontAlgn="base" hangingPunct="0">
        <a:lnSpc>
          <a:spcPct val="85000"/>
        </a:lnSpc>
        <a:spcBef>
          <a:spcPct val="50000"/>
        </a:spcBef>
        <a:spcAft>
          <a:spcPct val="5000"/>
        </a:spcAft>
        <a:buClr>
          <a:srgbClr val="004167"/>
        </a:buClr>
        <a:buChar char="-"/>
        <a:defRPr sz="1400" i="1">
          <a:solidFill>
            <a:srgbClr val="00416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20" Type="http://schemas.openxmlformats.org/officeDocument/2006/relationships/hyperlink" Target="http://www.live365.com/index.live" TargetMode="External"/><Relationship Id="rId21" Type="http://schemas.openxmlformats.org/officeDocument/2006/relationships/image" Target="../media/image50.png"/><Relationship Id="rId22" Type="http://schemas.openxmlformats.org/officeDocument/2006/relationships/image" Target="../media/image51.png"/><Relationship Id="rId23" Type="http://schemas.openxmlformats.org/officeDocument/2006/relationships/image" Target="../media/image52.png"/><Relationship Id="rId24" Type="http://schemas.openxmlformats.org/officeDocument/2006/relationships/image" Target="../media/image53.png"/><Relationship Id="rId25" Type="http://schemas.openxmlformats.org/officeDocument/2006/relationships/image" Target="../media/image54.png"/><Relationship Id="rId26" Type="http://schemas.openxmlformats.org/officeDocument/2006/relationships/image" Target="../media/image55.png"/><Relationship Id="rId27" Type="http://schemas.openxmlformats.org/officeDocument/2006/relationships/image" Target="../media/image56.png"/><Relationship Id="rId28" Type="http://schemas.openxmlformats.org/officeDocument/2006/relationships/image" Target="../media/image57.png"/><Relationship Id="rId29" Type="http://schemas.openxmlformats.org/officeDocument/2006/relationships/image" Target="../media/image58.png"/><Relationship Id="rId30" Type="http://schemas.openxmlformats.org/officeDocument/2006/relationships/image" Target="../media/image59.png"/><Relationship Id="rId31" Type="http://schemas.openxmlformats.org/officeDocument/2006/relationships/image" Target="../media/image60.png"/><Relationship Id="rId10" Type="http://schemas.openxmlformats.org/officeDocument/2006/relationships/hyperlink" Target="http://en.wikipedia.org/wiki/Image:Hamachi_logo.png" TargetMode="External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hyperlink" Target="https://www.torproject.org/" TargetMode="External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hyperlink" Target="http://www.yousendit.com/?home=true" TargetMode="External"/><Relationship Id="rId19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64.jpeg"/><Relationship Id="rId13" Type="http://schemas.openxmlformats.org/officeDocument/2006/relationships/image" Target="../media/image36.png"/><Relationship Id="rId14" Type="http://schemas.openxmlformats.org/officeDocument/2006/relationships/image" Target="../media/image65.png"/><Relationship Id="rId15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5" Type="http://schemas.openxmlformats.org/officeDocument/2006/relationships/image" Target="../media/image61.wmf"/><Relationship Id="rId6" Type="http://schemas.openxmlformats.org/officeDocument/2006/relationships/image" Target="../media/image4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54.png"/><Relationship Id="rId10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42.png"/><Relationship Id="rId4" Type="http://schemas.openxmlformats.org/officeDocument/2006/relationships/hyperlink" Target="https://www.torproject.org/" TargetMode="External"/><Relationship Id="rId5" Type="http://schemas.openxmlformats.org/officeDocument/2006/relationships/image" Target="../media/image46.png"/><Relationship Id="rId6" Type="http://schemas.openxmlformats.org/officeDocument/2006/relationships/image" Target="../media/image36.png"/><Relationship Id="rId7" Type="http://schemas.openxmlformats.org/officeDocument/2006/relationships/hyperlink" Target="http://www.live365.com/index.live" TargetMode="External"/><Relationship Id="rId8" Type="http://schemas.openxmlformats.org/officeDocument/2006/relationships/image" Target="../media/image50.png"/><Relationship Id="rId9" Type="http://schemas.openxmlformats.org/officeDocument/2006/relationships/image" Target="../media/image53.png"/><Relationship Id="rId10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0.png"/><Relationship Id="rId21" Type="http://schemas.openxmlformats.org/officeDocument/2006/relationships/image" Target="../media/image91.png"/><Relationship Id="rId22" Type="http://schemas.openxmlformats.org/officeDocument/2006/relationships/image" Target="../media/image92.png"/><Relationship Id="rId23" Type="http://schemas.openxmlformats.org/officeDocument/2006/relationships/image" Target="../media/image66.jpeg"/><Relationship Id="rId24" Type="http://schemas.openxmlformats.org/officeDocument/2006/relationships/image" Target="../media/image93.png"/><Relationship Id="rId25" Type="http://schemas.openxmlformats.org/officeDocument/2006/relationships/image" Target="../media/image94.png"/><Relationship Id="rId26" Type="http://schemas.openxmlformats.org/officeDocument/2006/relationships/image" Target="../media/image95.png"/><Relationship Id="rId27" Type="http://schemas.openxmlformats.org/officeDocument/2006/relationships/image" Target="../media/image96.png"/><Relationship Id="rId28" Type="http://schemas.openxmlformats.org/officeDocument/2006/relationships/image" Target="../media/image97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5" Type="http://schemas.openxmlformats.org/officeDocument/2006/relationships/image" Target="../media/image62.png"/><Relationship Id="rId30" Type="http://schemas.openxmlformats.org/officeDocument/2006/relationships/image" Target="../media/image99.png"/><Relationship Id="rId31" Type="http://schemas.openxmlformats.org/officeDocument/2006/relationships/image" Target="../media/image100.png"/><Relationship Id="rId32" Type="http://schemas.openxmlformats.org/officeDocument/2006/relationships/image" Target="../media/image101.png"/><Relationship Id="rId9" Type="http://schemas.openxmlformats.org/officeDocument/2006/relationships/image" Target="../media/image36.png"/><Relationship Id="rId6" Type="http://schemas.openxmlformats.org/officeDocument/2006/relationships/image" Target="../media/image63.png"/><Relationship Id="rId7" Type="http://schemas.openxmlformats.org/officeDocument/2006/relationships/image" Target="../media/image38.png"/><Relationship Id="rId8" Type="http://schemas.openxmlformats.org/officeDocument/2006/relationships/image" Target="../media/image64.jpeg"/><Relationship Id="rId33" Type="http://schemas.openxmlformats.org/officeDocument/2006/relationships/image" Target="../media/image102.png"/><Relationship Id="rId34" Type="http://schemas.openxmlformats.org/officeDocument/2006/relationships/image" Target="../media/image103.png"/><Relationship Id="rId35" Type="http://schemas.openxmlformats.org/officeDocument/2006/relationships/image" Target="../media/image104.png"/><Relationship Id="rId36" Type="http://schemas.openxmlformats.org/officeDocument/2006/relationships/image" Target="../media/image105.png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48.png"/><Relationship Id="rId15" Type="http://schemas.openxmlformats.org/officeDocument/2006/relationships/hyperlink" Target="http://www.yousendit.com/?home=true" TargetMode="External"/><Relationship Id="rId16" Type="http://schemas.openxmlformats.org/officeDocument/2006/relationships/image" Target="../media/image49.png"/><Relationship Id="rId17" Type="http://schemas.openxmlformats.org/officeDocument/2006/relationships/image" Target="../media/image57.png"/><Relationship Id="rId18" Type="http://schemas.openxmlformats.org/officeDocument/2006/relationships/image" Target="../media/image60.png"/><Relationship Id="rId19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4.png"/><Relationship Id="rId12" Type="http://schemas.openxmlformats.org/officeDocument/2006/relationships/image" Target="../media/image115.jpeg"/><Relationship Id="rId13" Type="http://schemas.openxmlformats.org/officeDocument/2006/relationships/image" Target="../media/image11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6.png"/><Relationship Id="rId4" Type="http://schemas.openxmlformats.org/officeDocument/2006/relationships/image" Target="../media/image107.jpe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jpeg"/><Relationship Id="rId8" Type="http://schemas.openxmlformats.org/officeDocument/2006/relationships/image" Target="../media/image111.jpeg"/><Relationship Id="rId9" Type="http://schemas.openxmlformats.org/officeDocument/2006/relationships/image" Target="../media/image112.png"/><Relationship Id="rId10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9" Type="http://schemas.openxmlformats.org/officeDocument/2006/relationships/image" Target="../media/image92.png"/><Relationship Id="rId1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64.jpeg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4.png"/><Relationship Id="rId9" Type="http://schemas.openxmlformats.org/officeDocument/2006/relationships/image" Target="../media/image92.png"/><Relationship Id="rId10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7.jpe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jpeg"/><Relationship Id="rId12" Type="http://schemas.openxmlformats.org/officeDocument/2006/relationships/image" Target="../media/image11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jpeg"/><Relationship Id="rId4" Type="http://schemas.openxmlformats.org/officeDocument/2006/relationships/image" Target="../media/image128.jpeg"/><Relationship Id="rId5" Type="http://schemas.openxmlformats.org/officeDocument/2006/relationships/image" Target="../media/image106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2.png"/><Relationship Id="rId9" Type="http://schemas.openxmlformats.org/officeDocument/2006/relationships/image" Target="../media/image113.jpeg"/><Relationship Id="rId10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19.png"/><Relationship Id="rId9" Type="http://schemas.openxmlformats.org/officeDocument/2006/relationships/image" Target="../media/image92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4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4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47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66.png"/><Relationship Id="rId5" Type="http://schemas.openxmlformats.org/officeDocument/2006/relationships/image" Target="../media/image16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187.png"/><Relationship Id="rId10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image" Target="../media/image183.png"/><Relationship Id="rId7" Type="http://schemas.openxmlformats.org/officeDocument/2006/relationships/image" Target="../media/image192.png"/><Relationship Id="rId8" Type="http://schemas.openxmlformats.org/officeDocument/2006/relationships/image" Target="../media/image193.png"/><Relationship Id="rId9" Type="http://schemas.openxmlformats.org/officeDocument/2006/relationships/image" Target="../media/image185.png"/><Relationship Id="rId10" Type="http://schemas.openxmlformats.org/officeDocument/2006/relationships/image" Target="../media/image194.png"/><Relationship Id="rId11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200.png"/><Relationship Id="rId9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eg"/><Relationship Id="rId3" Type="http://schemas.openxmlformats.org/officeDocument/2006/relationships/image" Target="../media/image20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5"/>
          <p:cNvSpPr>
            <a:spLocks noGrp="1"/>
          </p:cNvSpPr>
          <p:nvPr>
            <p:ph type="ctrTitle"/>
          </p:nvPr>
        </p:nvSpPr>
        <p:spPr>
          <a:xfrm>
            <a:off x="1676401" y="2470150"/>
            <a:ext cx="6934200" cy="914400"/>
          </a:xfrm>
        </p:spPr>
        <p:txBody>
          <a:bodyPr/>
          <a:lstStyle/>
          <a:p>
            <a:r>
              <a:rPr lang="en-US" dirty="0" smtClean="0"/>
              <a:t>Palo Alto Networks</a:t>
            </a:r>
          </a:p>
        </p:txBody>
      </p:sp>
      <p:sp>
        <p:nvSpPr>
          <p:cNvPr id="1024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28900" y="3460750"/>
            <a:ext cx="5981700" cy="838200"/>
          </a:xfrm>
          <a:ln w="12700"/>
        </p:spPr>
        <p:txBody>
          <a:bodyPr/>
          <a:lstStyle/>
          <a:p>
            <a:r>
              <a:rPr lang="en-US" sz="1200" dirty="0"/>
              <a:t>Markus Laaksonen</a:t>
            </a:r>
          </a:p>
          <a:p>
            <a:r>
              <a:rPr lang="en-US" sz="1200" dirty="0" err="1"/>
              <a:t>mlaaksonen@paloaltonetworks.com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-1790700" y="27051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803400" y="7366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Business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881063"/>
            <a:ext cx="8412163" cy="5049837"/>
          </a:xfrm>
        </p:spPr>
        <p:txBody>
          <a:bodyPr/>
          <a:lstStyle/>
          <a:p>
            <a:r>
              <a:rPr lang="en-US" sz="2800" dirty="0" smtClean="0"/>
              <a:t>As a result, there’s no control</a:t>
            </a:r>
          </a:p>
          <a:p>
            <a:pPr lvl="1"/>
            <a:r>
              <a:rPr lang="en-US" sz="2400" dirty="0" smtClean="0"/>
              <a:t>On the use of the application</a:t>
            </a:r>
          </a:p>
          <a:p>
            <a:pPr lvl="2"/>
            <a:r>
              <a:rPr lang="en-US" sz="2000" dirty="0" smtClean="0"/>
              <a:t>By the right user</a:t>
            </a:r>
          </a:p>
          <a:p>
            <a:pPr lvl="3"/>
            <a:r>
              <a:rPr lang="en-US" sz="1600" dirty="0" smtClean="0"/>
              <a:t>Only unidentified IP addresses are seen</a:t>
            </a:r>
          </a:p>
          <a:p>
            <a:pPr lvl="2"/>
            <a:r>
              <a:rPr lang="en-US" sz="2000" dirty="0" smtClean="0"/>
              <a:t>The legitimate application function</a:t>
            </a:r>
          </a:p>
          <a:p>
            <a:pPr lvl="3"/>
            <a:r>
              <a:rPr lang="en-US" sz="1600" dirty="0" smtClean="0"/>
              <a:t>Only the protocol/port is seen</a:t>
            </a:r>
          </a:p>
          <a:p>
            <a:pPr lvl="1"/>
            <a:r>
              <a:rPr lang="en-US" sz="2400" dirty="0" smtClean="0"/>
              <a:t>Application control can’t be implemented based on</a:t>
            </a:r>
          </a:p>
          <a:p>
            <a:pPr lvl="2"/>
            <a:r>
              <a:rPr lang="en-US" sz="2000" dirty="0" smtClean="0"/>
              <a:t>Function</a:t>
            </a:r>
          </a:p>
          <a:p>
            <a:pPr lvl="3"/>
            <a:r>
              <a:rPr lang="en-US" sz="1600" dirty="0" smtClean="0"/>
              <a:t>Maybe you want to allow WebEx, but not WebEx file and desktop sharing?</a:t>
            </a:r>
          </a:p>
          <a:p>
            <a:pPr lvl="2"/>
            <a:r>
              <a:rPr lang="en-US" sz="2000" dirty="0" err="1" smtClean="0"/>
              <a:t>QoS</a:t>
            </a:r>
            <a:endParaRPr lang="en-US" sz="2000" dirty="0" smtClean="0"/>
          </a:p>
          <a:p>
            <a:pPr lvl="3"/>
            <a:r>
              <a:rPr lang="en-US" sz="1600" dirty="0" smtClean="0"/>
              <a:t>You can’t do that on port 80 or 443</a:t>
            </a:r>
          </a:p>
          <a:p>
            <a:pPr lvl="2"/>
            <a:r>
              <a:rPr lang="en-US" sz="2000" dirty="0" smtClean="0"/>
              <a:t>Routing</a:t>
            </a:r>
          </a:p>
          <a:p>
            <a:pPr lvl="3"/>
            <a:r>
              <a:rPr lang="en-US" sz="1600" dirty="0" smtClean="0"/>
              <a:t>Like regular web browsing should use a cheap DSL connection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10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31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/>
          <p:cNvSpPr>
            <a:spLocks noChangeArrowheads="1"/>
          </p:cNvSpPr>
          <p:nvPr/>
        </p:nvSpPr>
        <p:spPr bwMode="auto">
          <a:xfrm>
            <a:off x="2243138" y="1093788"/>
            <a:ext cx="6757987" cy="5100637"/>
          </a:xfrm>
          <a:prstGeom prst="roundRect">
            <a:avLst>
              <a:gd name="adj" fmla="val 1648"/>
            </a:avLst>
          </a:prstGeom>
          <a:solidFill>
            <a:schemeClr val="bg1"/>
          </a:solidFill>
          <a:ln w="19080">
            <a:solidFill>
              <a:srgbClr val="C2392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AutoShape 33"/>
          <p:cNvSpPr>
            <a:spLocks noChangeArrowheads="1"/>
          </p:cNvSpPr>
          <p:nvPr/>
        </p:nvSpPr>
        <p:spPr bwMode="auto">
          <a:xfrm>
            <a:off x="6797675" y="2867025"/>
            <a:ext cx="2089150" cy="1281113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0" name="AutoShape 33"/>
          <p:cNvSpPr>
            <a:spLocks noChangeArrowheads="1"/>
          </p:cNvSpPr>
          <p:nvPr/>
        </p:nvSpPr>
        <p:spPr bwMode="auto">
          <a:xfrm>
            <a:off x="2386013" y="2867025"/>
            <a:ext cx="2090737" cy="1281113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1" name="AutoShape 33"/>
          <p:cNvSpPr>
            <a:spLocks noChangeArrowheads="1"/>
          </p:cNvSpPr>
          <p:nvPr/>
        </p:nvSpPr>
        <p:spPr bwMode="auto">
          <a:xfrm>
            <a:off x="4600575" y="2867025"/>
            <a:ext cx="2090738" cy="1281113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" name="AutoShape 8"/>
          <p:cNvSpPr>
            <a:spLocks noChangeArrowheads="1"/>
          </p:cNvSpPr>
          <p:nvPr/>
        </p:nvSpPr>
        <p:spPr bwMode="auto">
          <a:xfrm>
            <a:off x="180975" y="5062538"/>
            <a:ext cx="1890713" cy="731837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3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© 2010 Palo Alto Networks. Proprietary and Confidential</a:t>
            </a:r>
          </a:p>
        </p:txBody>
      </p:sp>
      <p:sp>
        <p:nvSpPr>
          <p:cNvPr id="1946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149225"/>
            <a:ext cx="8378825" cy="614363"/>
          </a:xfrm>
        </p:spPr>
        <p:txBody>
          <a:bodyPr lIns="91440" tIns="45720" rIns="91440" bIns="4572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PA Architecture</a:t>
            </a:r>
          </a:p>
        </p:txBody>
      </p:sp>
      <p:sp>
        <p:nvSpPr>
          <p:cNvPr id="32807" name="AutoShape 8"/>
          <p:cNvSpPr>
            <a:spLocks noChangeArrowheads="1"/>
          </p:cNvSpPr>
          <p:nvPr/>
        </p:nvSpPr>
        <p:spPr bwMode="auto">
          <a:xfrm>
            <a:off x="4632325" y="4662488"/>
            <a:ext cx="2000250" cy="1103312"/>
          </a:xfrm>
          <a:prstGeom prst="roundRect">
            <a:avLst>
              <a:gd name="adj" fmla="val 5509"/>
            </a:avLst>
          </a:prstGeom>
          <a:solidFill>
            <a:schemeClr val="bg1">
              <a:lumMod val="75000"/>
            </a:schemeClr>
          </a:solidFill>
          <a:ln w="19080">
            <a:solidFill>
              <a:srgbClr val="C0C0C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8" name="AutoShape 2"/>
          <p:cNvSpPr>
            <a:spLocks noChangeArrowheads="1"/>
          </p:cNvSpPr>
          <p:nvPr/>
        </p:nvSpPr>
        <p:spPr bwMode="auto">
          <a:xfrm>
            <a:off x="120650" y="4176713"/>
            <a:ext cx="2035175" cy="2009775"/>
          </a:xfrm>
          <a:prstGeom prst="roundRect">
            <a:avLst>
              <a:gd name="adj" fmla="val 4444"/>
            </a:avLst>
          </a:prstGeom>
          <a:noFill/>
          <a:ln w="19080">
            <a:solidFill>
              <a:srgbClr val="51910E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" name="Up-Down Arrow 71"/>
          <p:cNvSpPr/>
          <p:nvPr/>
        </p:nvSpPr>
        <p:spPr bwMode="auto">
          <a:xfrm>
            <a:off x="5429250" y="4219575"/>
            <a:ext cx="220663" cy="400050"/>
          </a:xfrm>
          <a:prstGeom prst="upDownArrow">
            <a:avLst>
              <a:gd name="adj1" fmla="val 50000"/>
              <a:gd name="adj2" fmla="val 3042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Up-Down Arrow 77"/>
          <p:cNvSpPr/>
          <p:nvPr/>
        </p:nvSpPr>
        <p:spPr bwMode="auto">
          <a:xfrm>
            <a:off x="5505450" y="2582863"/>
            <a:ext cx="138113" cy="263525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AutoShape 14"/>
          <p:cNvSpPr>
            <a:spLocks/>
          </p:cNvSpPr>
          <p:nvPr/>
        </p:nvSpPr>
        <p:spPr bwMode="auto">
          <a:xfrm>
            <a:off x="303213" y="4287838"/>
            <a:ext cx="1716087" cy="677862"/>
          </a:xfrm>
          <a:prstGeom prst="callout1">
            <a:avLst>
              <a:gd name="adj1" fmla="val 8977"/>
              <a:gd name="adj2" fmla="val -4370"/>
              <a:gd name="adj3" fmla="val 110597"/>
              <a:gd name="adj4" fmla="val -4370"/>
            </a:avLst>
          </a:prstGeom>
          <a:solidFill>
            <a:srgbClr val="EAEAEA">
              <a:alpha val="50195"/>
            </a:srgbClr>
          </a:solidFill>
          <a:ln w="9360">
            <a:solidFill>
              <a:srgbClr val="111844"/>
            </a:solidFill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Char char="•"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  <a:defRPr/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80 </a:t>
            </a:r>
            <a:r>
              <a:rPr lang="en-GB" sz="1200" dirty="0" err="1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Gbps</a:t>
            </a:r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switch fabric interconnect</a:t>
            </a:r>
          </a:p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Char char="•"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  <a:defRPr/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20 </a:t>
            </a:r>
            <a:r>
              <a:rPr lang="en-GB" sz="1200" dirty="0" err="1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Gbps</a:t>
            </a:r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QoS engine</a:t>
            </a:r>
          </a:p>
        </p:txBody>
      </p:sp>
      <p:sp>
        <p:nvSpPr>
          <p:cNvPr id="19472" name="AutoShape 12"/>
          <p:cNvSpPr>
            <a:spLocks/>
          </p:cNvSpPr>
          <p:nvPr/>
        </p:nvSpPr>
        <p:spPr bwMode="auto">
          <a:xfrm>
            <a:off x="2414588" y="1296988"/>
            <a:ext cx="2198687" cy="1187450"/>
          </a:xfrm>
          <a:prstGeom prst="callout1">
            <a:avLst>
              <a:gd name="adj1" fmla="val -6417"/>
              <a:gd name="adj2" fmla="val 104731"/>
              <a:gd name="adj3" fmla="val -6417"/>
              <a:gd name="adj4" fmla="val 5954"/>
            </a:avLst>
          </a:prstGeom>
          <a:solidFill>
            <a:srgbClr val="EAEAEA">
              <a:alpha val="50195"/>
            </a:srgbClr>
          </a:solidFill>
          <a:ln w="9360">
            <a:solidFill>
              <a:srgbClr val="111844"/>
            </a:solidFill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200" b="1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Signature Match HW Engine</a:t>
            </a:r>
          </a:p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Char char="•"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20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Stream-based uniform sig. match</a:t>
            </a:r>
          </a:p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Char char="•"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20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Vulnerability exploits (IPS), virus, spyware, CC#, SSN, and more</a:t>
            </a:r>
          </a:p>
        </p:txBody>
      </p:sp>
      <p:sp>
        <p:nvSpPr>
          <p:cNvPr id="19473" name="AutoShape 13"/>
          <p:cNvSpPr>
            <a:spLocks/>
          </p:cNvSpPr>
          <p:nvPr/>
        </p:nvSpPr>
        <p:spPr bwMode="auto">
          <a:xfrm>
            <a:off x="2357438" y="4308475"/>
            <a:ext cx="2100262" cy="1566863"/>
          </a:xfrm>
          <a:prstGeom prst="callout1">
            <a:avLst>
              <a:gd name="adj1" fmla="val 47588"/>
              <a:gd name="adj2" fmla="val -2222"/>
              <a:gd name="adj3" fmla="val -45606"/>
              <a:gd name="adj4" fmla="val -2245"/>
            </a:avLst>
          </a:prstGeom>
          <a:solidFill>
            <a:srgbClr val="EAEAEA">
              <a:alpha val="50195"/>
            </a:srgbClr>
          </a:solidFill>
          <a:ln w="9360">
            <a:solidFill>
              <a:srgbClr val="111844"/>
            </a:solidFill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200" b="1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Security Processors</a:t>
            </a:r>
          </a:p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Char char="•"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20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High density parallel processing for flexible security functionality</a:t>
            </a:r>
          </a:p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Char char="•"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20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Hardware-acceleration for standardized complex functions (SSL, IPSec, decompression)</a:t>
            </a:r>
          </a:p>
        </p:txBody>
      </p:sp>
      <p:sp>
        <p:nvSpPr>
          <p:cNvPr id="19475" name="Text Box 16"/>
          <p:cNvSpPr txBox="1">
            <a:spLocks noChangeArrowheads="1"/>
          </p:cNvSpPr>
          <p:nvPr/>
        </p:nvSpPr>
        <p:spPr bwMode="auto">
          <a:xfrm>
            <a:off x="4878388" y="4265613"/>
            <a:ext cx="714375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106363" indent="-106363" algn="l"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000" b="1">
                <a:solidFill>
                  <a:srgbClr val="404040"/>
                </a:solidFill>
                <a:ea typeface="ＭＳ Ｐゴシック" charset="-128"/>
                <a:cs typeface="ＭＳ Ｐゴシック" charset="-128"/>
              </a:rPr>
              <a:t>20Gbps</a:t>
            </a:r>
          </a:p>
        </p:txBody>
      </p:sp>
      <p:sp>
        <p:nvSpPr>
          <p:cNvPr id="19476" name="AutoShape 32"/>
          <p:cNvSpPr>
            <a:spLocks/>
          </p:cNvSpPr>
          <p:nvPr/>
        </p:nvSpPr>
        <p:spPr bwMode="auto">
          <a:xfrm>
            <a:off x="6696075" y="4805363"/>
            <a:ext cx="2263775" cy="1311275"/>
          </a:xfrm>
          <a:prstGeom prst="callout1">
            <a:avLst>
              <a:gd name="adj1" fmla="val -6968"/>
              <a:gd name="adj2" fmla="val 95796"/>
              <a:gd name="adj3" fmla="val -6968"/>
              <a:gd name="adj4" fmla="val -2338"/>
            </a:avLst>
          </a:prstGeom>
          <a:solidFill>
            <a:srgbClr val="EAEAEA">
              <a:alpha val="50195"/>
            </a:srgbClr>
          </a:solidFill>
          <a:ln w="9360">
            <a:solidFill>
              <a:srgbClr val="111844"/>
            </a:solidFill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200" b="1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Network Processor</a:t>
            </a:r>
          </a:p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Char char="•"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20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20 Gbps front-end network processing</a:t>
            </a:r>
          </a:p>
          <a:p>
            <a:pPr marL="106363" indent="-106363" algn="l" defTabSz="457200">
              <a:lnSpc>
                <a:spcPct val="95000"/>
              </a:lnSpc>
              <a:spcBef>
                <a:spcPts val="15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Char char="•"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</a:pPr>
            <a:r>
              <a:rPr lang="en-GB" sz="120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Hardware accelerated per-packet route lookup, MAC lookup and NAT</a:t>
            </a:r>
          </a:p>
        </p:txBody>
      </p:sp>
      <p:sp>
        <p:nvSpPr>
          <p:cNvPr id="32801" name="Text Box 41"/>
          <p:cNvSpPr txBox="1">
            <a:spLocks noChangeArrowheads="1"/>
          </p:cNvSpPr>
          <p:nvPr/>
        </p:nvSpPr>
        <p:spPr bwMode="auto">
          <a:xfrm>
            <a:off x="4910138" y="2562225"/>
            <a:ext cx="714375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106363" indent="-106363" algn="l"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  <a:defRPr/>
            </a:pPr>
            <a:r>
              <a:rPr lang="en-GB" sz="1000" b="1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  <a:t>10Gbps</a:t>
            </a:r>
          </a:p>
        </p:txBody>
      </p:sp>
      <p:sp>
        <p:nvSpPr>
          <p:cNvPr id="32803" name="Text Box 43"/>
          <p:cNvSpPr txBox="1">
            <a:spLocks noChangeArrowheads="1"/>
          </p:cNvSpPr>
          <p:nvPr/>
        </p:nvSpPr>
        <p:spPr bwMode="auto">
          <a:xfrm>
            <a:off x="4932363" y="5781675"/>
            <a:ext cx="1220787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Data Plane</a:t>
            </a:r>
          </a:p>
        </p:txBody>
      </p:sp>
      <p:sp>
        <p:nvSpPr>
          <p:cNvPr id="68" name="Text Box 42"/>
          <p:cNvSpPr txBox="1">
            <a:spLocks noChangeArrowheads="1"/>
          </p:cNvSpPr>
          <p:nvPr/>
        </p:nvSpPr>
        <p:spPr bwMode="auto">
          <a:xfrm>
            <a:off x="409575" y="5781675"/>
            <a:ext cx="143986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Switch Fabric</a:t>
            </a:r>
          </a:p>
        </p:txBody>
      </p:sp>
      <p:sp>
        <p:nvSpPr>
          <p:cNvPr id="79" name="Text Box 41"/>
          <p:cNvSpPr txBox="1">
            <a:spLocks noChangeArrowheads="1"/>
          </p:cNvSpPr>
          <p:nvPr/>
        </p:nvSpPr>
        <p:spPr bwMode="auto">
          <a:xfrm>
            <a:off x="7167563" y="2571750"/>
            <a:ext cx="714375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106363" indent="-106363" algn="l"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106363" algn="l"/>
                <a:tab pos="563563" algn="l"/>
                <a:tab pos="1020763" algn="l"/>
                <a:tab pos="1477963" algn="l"/>
                <a:tab pos="1935163" algn="l"/>
                <a:tab pos="2392363" algn="l"/>
                <a:tab pos="2849563" algn="l"/>
                <a:tab pos="3306763" algn="l"/>
                <a:tab pos="3763963" algn="l"/>
                <a:tab pos="4221163" algn="l"/>
                <a:tab pos="4678363" algn="l"/>
                <a:tab pos="5135563" algn="l"/>
                <a:tab pos="5592763" algn="l"/>
                <a:tab pos="6049963" algn="l"/>
                <a:tab pos="6507163" algn="l"/>
                <a:tab pos="6964363" algn="l"/>
                <a:tab pos="7421563" algn="l"/>
                <a:tab pos="7878763" algn="l"/>
                <a:tab pos="8335963" algn="l"/>
                <a:tab pos="8793163" algn="l"/>
                <a:tab pos="9250363" algn="l"/>
              </a:tabLst>
              <a:defRPr/>
            </a:pPr>
            <a:r>
              <a:rPr lang="en-GB" sz="1000" b="1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  <a:t>10Gbps</a:t>
            </a:r>
          </a:p>
        </p:txBody>
      </p:sp>
      <p:sp>
        <p:nvSpPr>
          <p:cNvPr id="80" name="Up-Down Arrow 79"/>
          <p:cNvSpPr/>
          <p:nvPr/>
        </p:nvSpPr>
        <p:spPr bwMode="auto">
          <a:xfrm>
            <a:off x="7762875" y="2563813"/>
            <a:ext cx="138113" cy="263525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AutoShape 18"/>
          <p:cNvSpPr>
            <a:spLocks noChangeArrowheads="1"/>
          </p:cNvSpPr>
          <p:nvPr/>
        </p:nvSpPr>
        <p:spPr bwMode="auto">
          <a:xfrm>
            <a:off x="4767263" y="1195388"/>
            <a:ext cx="1749425" cy="1355725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" name="AutoShape 18"/>
          <p:cNvSpPr>
            <a:spLocks noChangeArrowheads="1"/>
          </p:cNvSpPr>
          <p:nvPr/>
        </p:nvSpPr>
        <p:spPr bwMode="auto">
          <a:xfrm>
            <a:off x="6983413" y="1195388"/>
            <a:ext cx="1749425" cy="1355725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85" name="Text Box 35"/>
          <p:cNvSpPr txBox="1">
            <a:spLocks noChangeArrowheads="1"/>
          </p:cNvSpPr>
          <p:nvPr/>
        </p:nvSpPr>
        <p:spPr bwMode="auto">
          <a:xfrm>
            <a:off x="3230563" y="3014663"/>
            <a:ext cx="31115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solidFill>
                  <a:srgbClr val="316989"/>
                </a:solidFill>
                <a:ea typeface="ＭＳ Ｐゴシック" charset="-128"/>
                <a:cs typeface="ＭＳ Ｐゴシック" charset="-128"/>
              </a:rPr>
              <a:t>...</a:t>
            </a:r>
          </a:p>
        </p:txBody>
      </p:sp>
      <p:sp>
        <p:nvSpPr>
          <p:cNvPr id="19486" name="Text Box 35"/>
          <p:cNvSpPr txBox="1">
            <a:spLocks noChangeArrowheads="1"/>
          </p:cNvSpPr>
          <p:nvPr/>
        </p:nvSpPr>
        <p:spPr bwMode="auto">
          <a:xfrm>
            <a:off x="7642225" y="3014663"/>
            <a:ext cx="309563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solidFill>
                  <a:srgbClr val="316989"/>
                </a:solidFill>
                <a:ea typeface="ＭＳ Ｐゴシック" charset="-128"/>
                <a:cs typeface="ＭＳ Ｐゴシック" charset="-128"/>
              </a:rPr>
              <a:t>...</a:t>
            </a:r>
          </a:p>
        </p:txBody>
      </p:sp>
      <p:sp>
        <p:nvSpPr>
          <p:cNvPr id="19487" name="Text Box 35"/>
          <p:cNvSpPr txBox="1">
            <a:spLocks noChangeArrowheads="1"/>
          </p:cNvSpPr>
          <p:nvPr/>
        </p:nvSpPr>
        <p:spPr bwMode="auto">
          <a:xfrm>
            <a:off x="5445125" y="3014663"/>
            <a:ext cx="31115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1844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solidFill>
                  <a:srgbClr val="316989"/>
                </a:solidFill>
                <a:ea typeface="ＭＳ Ｐゴシック" charset="-128"/>
                <a:cs typeface="ＭＳ Ｐゴシック" charset="-128"/>
              </a:rPr>
              <a:t>...</a:t>
            </a:r>
          </a:p>
        </p:txBody>
      </p:sp>
      <p:sp>
        <p:nvSpPr>
          <p:cNvPr id="19488" name="AutoShape 9"/>
          <p:cNvSpPr>
            <a:spLocks noChangeArrowheads="1"/>
          </p:cNvSpPr>
          <p:nvPr/>
        </p:nvSpPr>
        <p:spPr bwMode="auto">
          <a:xfrm>
            <a:off x="223838" y="5106988"/>
            <a:ext cx="876300" cy="64611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QoS</a:t>
            </a:r>
          </a:p>
        </p:txBody>
      </p:sp>
      <p:sp>
        <p:nvSpPr>
          <p:cNvPr id="19489" name="AutoShape 9"/>
          <p:cNvSpPr>
            <a:spLocks noChangeArrowheads="1"/>
          </p:cNvSpPr>
          <p:nvPr/>
        </p:nvSpPr>
        <p:spPr bwMode="auto">
          <a:xfrm>
            <a:off x="4691063" y="4722813"/>
            <a:ext cx="541337" cy="984250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Flow 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control</a:t>
            </a:r>
          </a:p>
        </p:txBody>
      </p:sp>
      <p:sp>
        <p:nvSpPr>
          <p:cNvPr id="19490" name="AutoShape 10"/>
          <p:cNvSpPr>
            <a:spLocks noChangeArrowheads="1"/>
          </p:cNvSpPr>
          <p:nvPr/>
        </p:nvSpPr>
        <p:spPr bwMode="auto">
          <a:xfrm>
            <a:off x="5289550" y="4724400"/>
            <a:ext cx="708025" cy="982663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Route, ARP, MAC lookup</a:t>
            </a:r>
          </a:p>
        </p:txBody>
      </p:sp>
      <p:sp>
        <p:nvSpPr>
          <p:cNvPr id="19491" name="AutoShape 11"/>
          <p:cNvSpPr>
            <a:spLocks noChangeArrowheads="1"/>
          </p:cNvSpPr>
          <p:nvPr/>
        </p:nvSpPr>
        <p:spPr bwMode="auto">
          <a:xfrm>
            <a:off x="6042025" y="4724400"/>
            <a:ext cx="527050" cy="982663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NAT</a:t>
            </a:r>
          </a:p>
        </p:txBody>
      </p:sp>
      <p:sp>
        <p:nvSpPr>
          <p:cNvPr id="19492" name="AutoShape 9"/>
          <p:cNvSpPr>
            <a:spLocks noChangeArrowheads="1"/>
          </p:cNvSpPr>
          <p:nvPr/>
        </p:nvSpPr>
        <p:spPr bwMode="auto">
          <a:xfrm>
            <a:off x="1150938" y="5105400"/>
            <a:ext cx="877887" cy="646113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Switch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Fabric</a:t>
            </a:r>
          </a:p>
        </p:txBody>
      </p:sp>
      <p:sp>
        <p:nvSpPr>
          <p:cNvPr id="19493" name="AutoShape 19"/>
          <p:cNvSpPr>
            <a:spLocks noChangeArrowheads="1"/>
          </p:cNvSpPr>
          <p:nvPr/>
        </p:nvSpPr>
        <p:spPr bwMode="auto">
          <a:xfrm>
            <a:off x="4824413" y="1254125"/>
            <a:ext cx="1055687" cy="1244600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Signature Match</a:t>
            </a:r>
          </a:p>
        </p:txBody>
      </p:sp>
      <p:sp>
        <p:nvSpPr>
          <p:cNvPr id="19494" name="AutoShape 19"/>
          <p:cNvSpPr>
            <a:spLocks noChangeArrowheads="1"/>
          </p:cNvSpPr>
          <p:nvPr/>
        </p:nvSpPr>
        <p:spPr bwMode="auto">
          <a:xfrm>
            <a:off x="7040563" y="1254125"/>
            <a:ext cx="1055687" cy="1244600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Signature Match</a:t>
            </a:r>
          </a:p>
        </p:txBody>
      </p:sp>
      <p:sp>
        <p:nvSpPr>
          <p:cNvPr id="19495" name="AutoShape 36"/>
          <p:cNvSpPr>
            <a:spLocks noChangeArrowheads="1"/>
          </p:cNvSpPr>
          <p:nvPr/>
        </p:nvSpPr>
        <p:spPr bwMode="auto">
          <a:xfrm>
            <a:off x="2427288" y="3573463"/>
            <a:ext cx="508000" cy="51276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SSL</a:t>
            </a:r>
          </a:p>
        </p:txBody>
      </p:sp>
      <p:sp>
        <p:nvSpPr>
          <p:cNvPr id="19496" name="AutoShape 37"/>
          <p:cNvSpPr>
            <a:spLocks noChangeArrowheads="1"/>
          </p:cNvSpPr>
          <p:nvPr/>
        </p:nvSpPr>
        <p:spPr bwMode="auto">
          <a:xfrm>
            <a:off x="2992438" y="3573463"/>
            <a:ext cx="523875" cy="51276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IPSec</a:t>
            </a:r>
          </a:p>
        </p:txBody>
      </p:sp>
      <p:sp>
        <p:nvSpPr>
          <p:cNvPr id="19497" name="AutoShape 38"/>
          <p:cNvSpPr>
            <a:spLocks noChangeArrowheads="1"/>
          </p:cNvSpPr>
          <p:nvPr/>
        </p:nvSpPr>
        <p:spPr bwMode="auto">
          <a:xfrm>
            <a:off x="3567113" y="3573463"/>
            <a:ext cx="855662" cy="51276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De-Compress.</a:t>
            </a:r>
          </a:p>
        </p:txBody>
      </p:sp>
      <p:sp>
        <p:nvSpPr>
          <p:cNvPr id="19498" name="AutoShape 36"/>
          <p:cNvSpPr>
            <a:spLocks noChangeArrowheads="1"/>
          </p:cNvSpPr>
          <p:nvPr/>
        </p:nvSpPr>
        <p:spPr bwMode="auto">
          <a:xfrm>
            <a:off x="6838950" y="3573463"/>
            <a:ext cx="508000" cy="51276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SSL</a:t>
            </a:r>
          </a:p>
        </p:txBody>
      </p:sp>
      <p:sp>
        <p:nvSpPr>
          <p:cNvPr id="19499" name="AutoShape 37"/>
          <p:cNvSpPr>
            <a:spLocks noChangeArrowheads="1"/>
          </p:cNvSpPr>
          <p:nvPr/>
        </p:nvSpPr>
        <p:spPr bwMode="auto">
          <a:xfrm>
            <a:off x="7402513" y="3573463"/>
            <a:ext cx="525462" cy="51276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IPSec</a:t>
            </a:r>
          </a:p>
        </p:txBody>
      </p:sp>
      <p:sp>
        <p:nvSpPr>
          <p:cNvPr id="19500" name="AutoShape 38"/>
          <p:cNvSpPr>
            <a:spLocks noChangeArrowheads="1"/>
          </p:cNvSpPr>
          <p:nvPr/>
        </p:nvSpPr>
        <p:spPr bwMode="auto">
          <a:xfrm>
            <a:off x="7978775" y="3573463"/>
            <a:ext cx="854075" cy="51276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De-Compress.</a:t>
            </a:r>
          </a:p>
        </p:txBody>
      </p:sp>
      <p:sp>
        <p:nvSpPr>
          <p:cNvPr id="19501" name="AutoShape 36"/>
          <p:cNvSpPr>
            <a:spLocks noChangeArrowheads="1"/>
          </p:cNvSpPr>
          <p:nvPr/>
        </p:nvSpPr>
        <p:spPr bwMode="auto">
          <a:xfrm>
            <a:off x="4641850" y="3573463"/>
            <a:ext cx="508000" cy="51276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SSL</a:t>
            </a:r>
          </a:p>
        </p:txBody>
      </p:sp>
      <p:sp>
        <p:nvSpPr>
          <p:cNvPr id="19502" name="AutoShape 37"/>
          <p:cNvSpPr>
            <a:spLocks noChangeArrowheads="1"/>
          </p:cNvSpPr>
          <p:nvPr/>
        </p:nvSpPr>
        <p:spPr bwMode="auto">
          <a:xfrm>
            <a:off x="5207000" y="3573463"/>
            <a:ext cx="523875" cy="51276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IPSec</a:t>
            </a:r>
          </a:p>
        </p:txBody>
      </p:sp>
      <p:sp>
        <p:nvSpPr>
          <p:cNvPr id="19503" name="AutoShape 38"/>
          <p:cNvSpPr>
            <a:spLocks noChangeArrowheads="1"/>
          </p:cNvSpPr>
          <p:nvPr/>
        </p:nvSpPr>
        <p:spPr bwMode="auto">
          <a:xfrm>
            <a:off x="5781675" y="3573463"/>
            <a:ext cx="855663" cy="512762"/>
          </a:xfrm>
          <a:prstGeom prst="roundRect">
            <a:avLst>
              <a:gd name="adj" fmla="val 5509"/>
            </a:avLst>
          </a:prstGeom>
          <a:solidFill>
            <a:srgbClr val="C23927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De-Compress.</a:t>
            </a:r>
          </a:p>
        </p:txBody>
      </p:sp>
      <p:sp>
        <p:nvSpPr>
          <p:cNvPr id="19505" name="AutoShape 34"/>
          <p:cNvSpPr>
            <a:spLocks noChangeArrowheads="1"/>
          </p:cNvSpPr>
          <p:nvPr/>
        </p:nvSpPr>
        <p:spPr bwMode="auto">
          <a:xfrm>
            <a:off x="3473450" y="2927350"/>
            <a:ext cx="417513" cy="587375"/>
          </a:xfrm>
          <a:prstGeom prst="roundRect">
            <a:avLst>
              <a:gd name="adj" fmla="val 9884"/>
            </a:avLst>
          </a:prstGeom>
          <a:solidFill>
            <a:srgbClr val="326A8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CPU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12</a:t>
            </a:r>
          </a:p>
        </p:txBody>
      </p:sp>
      <p:sp>
        <p:nvSpPr>
          <p:cNvPr id="19506" name="AutoShape 39"/>
          <p:cNvSpPr>
            <a:spLocks noChangeArrowheads="1"/>
          </p:cNvSpPr>
          <p:nvPr/>
        </p:nvSpPr>
        <p:spPr bwMode="auto">
          <a:xfrm>
            <a:off x="2427288" y="2927350"/>
            <a:ext cx="417512" cy="587375"/>
          </a:xfrm>
          <a:prstGeom prst="roundRect">
            <a:avLst>
              <a:gd name="adj" fmla="val 9884"/>
            </a:avLst>
          </a:prstGeom>
          <a:solidFill>
            <a:srgbClr val="326A8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CPU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9507" name="AutoShape 40"/>
          <p:cNvSpPr>
            <a:spLocks noChangeArrowheads="1"/>
          </p:cNvSpPr>
          <p:nvPr/>
        </p:nvSpPr>
        <p:spPr bwMode="auto">
          <a:xfrm>
            <a:off x="2870200" y="2927350"/>
            <a:ext cx="417513" cy="587375"/>
          </a:xfrm>
          <a:prstGeom prst="roundRect">
            <a:avLst>
              <a:gd name="adj" fmla="val 9884"/>
            </a:avLst>
          </a:prstGeom>
          <a:solidFill>
            <a:srgbClr val="326A8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CPU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19508" name="AutoShape 34"/>
          <p:cNvSpPr>
            <a:spLocks noChangeArrowheads="1"/>
          </p:cNvSpPr>
          <p:nvPr/>
        </p:nvSpPr>
        <p:spPr bwMode="auto">
          <a:xfrm>
            <a:off x="7883525" y="2927350"/>
            <a:ext cx="417513" cy="587375"/>
          </a:xfrm>
          <a:prstGeom prst="roundRect">
            <a:avLst>
              <a:gd name="adj" fmla="val 9884"/>
            </a:avLst>
          </a:prstGeom>
          <a:solidFill>
            <a:srgbClr val="326A8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CPU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12</a:t>
            </a:r>
          </a:p>
        </p:txBody>
      </p:sp>
      <p:sp>
        <p:nvSpPr>
          <p:cNvPr id="19509" name="AutoShape 39"/>
          <p:cNvSpPr>
            <a:spLocks noChangeArrowheads="1"/>
          </p:cNvSpPr>
          <p:nvPr/>
        </p:nvSpPr>
        <p:spPr bwMode="auto">
          <a:xfrm>
            <a:off x="6838950" y="2927350"/>
            <a:ext cx="417513" cy="587375"/>
          </a:xfrm>
          <a:prstGeom prst="roundRect">
            <a:avLst>
              <a:gd name="adj" fmla="val 9884"/>
            </a:avLst>
          </a:prstGeom>
          <a:solidFill>
            <a:srgbClr val="326A8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CPU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9510" name="AutoShape 40"/>
          <p:cNvSpPr>
            <a:spLocks noChangeArrowheads="1"/>
          </p:cNvSpPr>
          <p:nvPr/>
        </p:nvSpPr>
        <p:spPr bwMode="auto">
          <a:xfrm>
            <a:off x="7281863" y="2927350"/>
            <a:ext cx="417512" cy="587375"/>
          </a:xfrm>
          <a:prstGeom prst="roundRect">
            <a:avLst>
              <a:gd name="adj" fmla="val 9884"/>
            </a:avLst>
          </a:prstGeom>
          <a:solidFill>
            <a:srgbClr val="326A8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CPU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19511" name="AutoShape 34"/>
          <p:cNvSpPr>
            <a:spLocks noChangeArrowheads="1"/>
          </p:cNvSpPr>
          <p:nvPr/>
        </p:nvSpPr>
        <p:spPr bwMode="auto">
          <a:xfrm>
            <a:off x="5688013" y="2927350"/>
            <a:ext cx="417512" cy="587375"/>
          </a:xfrm>
          <a:prstGeom prst="roundRect">
            <a:avLst>
              <a:gd name="adj" fmla="val 9884"/>
            </a:avLst>
          </a:prstGeom>
          <a:solidFill>
            <a:srgbClr val="326A8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CPU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12</a:t>
            </a:r>
          </a:p>
        </p:txBody>
      </p:sp>
      <p:sp>
        <p:nvSpPr>
          <p:cNvPr id="19512" name="AutoShape 39"/>
          <p:cNvSpPr>
            <a:spLocks noChangeArrowheads="1"/>
          </p:cNvSpPr>
          <p:nvPr/>
        </p:nvSpPr>
        <p:spPr bwMode="auto">
          <a:xfrm>
            <a:off x="4641850" y="2927350"/>
            <a:ext cx="417513" cy="587375"/>
          </a:xfrm>
          <a:prstGeom prst="roundRect">
            <a:avLst>
              <a:gd name="adj" fmla="val 9884"/>
            </a:avLst>
          </a:prstGeom>
          <a:solidFill>
            <a:srgbClr val="326A8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CPU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9513" name="AutoShape 40"/>
          <p:cNvSpPr>
            <a:spLocks noChangeArrowheads="1"/>
          </p:cNvSpPr>
          <p:nvPr/>
        </p:nvSpPr>
        <p:spPr bwMode="auto">
          <a:xfrm>
            <a:off x="5084763" y="2927350"/>
            <a:ext cx="417512" cy="587375"/>
          </a:xfrm>
          <a:prstGeom prst="roundRect">
            <a:avLst>
              <a:gd name="adj" fmla="val 9884"/>
            </a:avLst>
          </a:prstGeom>
          <a:solidFill>
            <a:srgbClr val="326A8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CPU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19518" name="AutoShape 20"/>
          <p:cNvSpPr>
            <a:spLocks noChangeArrowheads="1"/>
          </p:cNvSpPr>
          <p:nvPr/>
        </p:nvSpPr>
        <p:spPr bwMode="auto">
          <a:xfrm>
            <a:off x="5926138" y="2220913"/>
            <a:ext cx="549275" cy="2778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19" name="AutoShape 21"/>
          <p:cNvSpPr>
            <a:spLocks noChangeArrowheads="1"/>
          </p:cNvSpPr>
          <p:nvPr/>
        </p:nvSpPr>
        <p:spPr bwMode="auto">
          <a:xfrm>
            <a:off x="5926138" y="1898650"/>
            <a:ext cx="549275" cy="277813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0" name="AutoShape 22"/>
          <p:cNvSpPr>
            <a:spLocks noChangeArrowheads="1"/>
          </p:cNvSpPr>
          <p:nvPr/>
        </p:nvSpPr>
        <p:spPr bwMode="auto">
          <a:xfrm>
            <a:off x="5926138" y="1574800"/>
            <a:ext cx="549275" cy="277813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1" name="AutoShape 23"/>
          <p:cNvSpPr>
            <a:spLocks noChangeArrowheads="1"/>
          </p:cNvSpPr>
          <p:nvPr/>
        </p:nvSpPr>
        <p:spPr bwMode="auto">
          <a:xfrm>
            <a:off x="5926138" y="1252538"/>
            <a:ext cx="549275" cy="2778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2" name="AutoShape 20"/>
          <p:cNvSpPr>
            <a:spLocks noChangeArrowheads="1"/>
          </p:cNvSpPr>
          <p:nvPr/>
        </p:nvSpPr>
        <p:spPr bwMode="auto">
          <a:xfrm>
            <a:off x="8142288" y="2220913"/>
            <a:ext cx="549275" cy="2778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3" name="AutoShape 21"/>
          <p:cNvSpPr>
            <a:spLocks noChangeArrowheads="1"/>
          </p:cNvSpPr>
          <p:nvPr/>
        </p:nvSpPr>
        <p:spPr bwMode="auto">
          <a:xfrm>
            <a:off x="8142288" y="1898650"/>
            <a:ext cx="549275" cy="277813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4" name="AutoShape 22"/>
          <p:cNvSpPr>
            <a:spLocks noChangeArrowheads="1"/>
          </p:cNvSpPr>
          <p:nvPr/>
        </p:nvSpPr>
        <p:spPr bwMode="auto">
          <a:xfrm>
            <a:off x="8142288" y="1574800"/>
            <a:ext cx="549275" cy="277813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5" name="AutoShape 23"/>
          <p:cNvSpPr>
            <a:spLocks noChangeArrowheads="1"/>
          </p:cNvSpPr>
          <p:nvPr/>
        </p:nvSpPr>
        <p:spPr bwMode="auto">
          <a:xfrm>
            <a:off x="8142288" y="1252538"/>
            <a:ext cx="549275" cy="2778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6" name="AutoShape 44"/>
          <p:cNvSpPr>
            <a:spLocks noChangeArrowheads="1"/>
          </p:cNvSpPr>
          <p:nvPr/>
        </p:nvSpPr>
        <p:spPr bwMode="auto">
          <a:xfrm>
            <a:off x="3941763" y="3255963"/>
            <a:ext cx="481012" cy="2524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7" name="AutoShape 45"/>
          <p:cNvSpPr>
            <a:spLocks noChangeArrowheads="1"/>
          </p:cNvSpPr>
          <p:nvPr/>
        </p:nvSpPr>
        <p:spPr bwMode="auto">
          <a:xfrm>
            <a:off x="3941763" y="2947988"/>
            <a:ext cx="481012" cy="2524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8" name="AutoShape 44"/>
          <p:cNvSpPr>
            <a:spLocks noChangeArrowheads="1"/>
          </p:cNvSpPr>
          <p:nvPr/>
        </p:nvSpPr>
        <p:spPr bwMode="auto">
          <a:xfrm>
            <a:off x="8351838" y="3255963"/>
            <a:ext cx="481012" cy="2524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29" name="AutoShape 45"/>
          <p:cNvSpPr>
            <a:spLocks noChangeArrowheads="1"/>
          </p:cNvSpPr>
          <p:nvPr/>
        </p:nvSpPr>
        <p:spPr bwMode="auto">
          <a:xfrm>
            <a:off x="8351838" y="2947988"/>
            <a:ext cx="481012" cy="2524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30" name="AutoShape 44"/>
          <p:cNvSpPr>
            <a:spLocks noChangeArrowheads="1"/>
          </p:cNvSpPr>
          <p:nvPr/>
        </p:nvSpPr>
        <p:spPr bwMode="auto">
          <a:xfrm>
            <a:off x="6156325" y="3255963"/>
            <a:ext cx="481013" cy="2524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sp>
        <p:nvSpPr>
          <p:cNvPr id="19531" name="AutoShape 45"/>
          <p:cNvSpPr>
            <a:spLocks noChangeArrowheads="1"/>
          </p:cNvSpPr>
          <p:nvPr/>
        </p:nvSpPr>
        <p:spPr bwMode="auto">
          <a:xfrm>
            <a:off x="6156325" y="2947988"/>
            <a:ext cx="481013" cy="252412"/>
          </a:xfrm>
          <a:prstGeom prst="roundRect">
            <a:avLst>
              <a:gd name="adj" fmla="val 9144"/>
            </a:avLst>
          </a:prstGeom>
          <a:solidFill>
            <a:srgbClr val="51910E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1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2238" y="1098550"/>
            <a:ext cx="2033587" cy="2984500"/>
            <a:chOff x="122238" y="1098550"/>
            <a:chExt cx="2033587" cy="2984500"/>
          </a:xfrm>
        </p:grpSpPr>
        <p:sp>
          <p:nvSpPr>
            <p:cNvPr id="19464" name="AutoShape 2"/>
            <p:cNvSpPr>
              <a:spLocks noChangeArrowheads="1"/>
            </p:cNvSpPr>
            <p:nvPr/>
          </p:nvSpPr>
          <p:spPr bwMode="auto">
            <a:xfrm>
              <a:off x="122238" y="1098550"/>
              <a:ext cx="2033587" cy="2984500"/>
            </a:xfrm>
            <a:prstGeom prst="roundRect">
              <a:avLst>
                <a:gd name="adj" fmla="val 4444"/>
              </a:avLst>
            </a:prstGeom>
            <a:noFill/>
            <a:ln w="19080">
              <a:solidFill>
                <a:srgbClr val="31698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784" name="AutoShape 24"/>
            <p:cNvSpPr>
              <a:spLocks noChangeArrowheads="1"/>
            </p:cNvSpPr>
            <p:nvPr/>
          </p:nvSpPr>
          <p:spPr bwMode="auto">
            <a:xfrm>
              <a:off x="214313" y="2303463"/>
              <a:ext cx="1793875" cy="1349375"/>
            </a:xfrm>
            <a:prstGeom prst="roundRect">
              <a:avLst>
                <a:gd name="adj" fmla="val 5509"/>
              </a:avLst>
            </a:prstGeom>
            <a:solidFill>
              <a:srgbClr val="BFBFBF"/>
            </a:solidFill>
            <a:ln w="19080">
              <a:solidFill>
                <a:srgbClr val="C0C0C0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474" name="AutoShape 14"/>
            <p:cNvSpPr>
              <a:spLocks/>
            </p:cNvSpPr>
            <p:nvPr/>
          </p:nvSpPr>
          <p:spPr bwMode="auto">
            <a:xfrm>
              <a:off x="373063" y="1209675"/>
              <a:ext cx="1714500" cy="911225"/>
            </a:xfrm>
            <a:prstGeom prst="callout1">
              <a:avLst>
                <a:gd name="adj1" fmla="val 8977"/>
                <a:gd name="adj2" fmla="val -4370"/>
                <a:gd name="adj3" fmla="val 111060"/>
                <a:gd name="adj4" fmla="val -4370"/>
              </a:avLst>
            </a:prstGeom>
            <a:solidFill>
              <a:srgbClr val="EAEAEA">
                <a:alpha val="50195"/>
              </a:srgbClr>
            </a:solidFill>
            <a:ln w="9360">
              <a:solidFill>
                <a:srgbClr val="111844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</a:bodyPr>
            <a:lstStyle/>
            <a:p>
              <a:pPr marL="106363" indent="-106363" algn="l" defTabSz="457200">
                <a:lnSpc>
                  <a:spcPct val="95000"/>
                </a:lnSpc>
                <a:spcBef>
                  <a:spcPts val="150"/>
                </a:spcBef>
                <a:spcAft>
                  <a:spcPct val="0"/>
                </a:spcAft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</a:pPr>
              <a:r>
                <a:rPr lang="en-GB" sz="1200" dirty="0">
                  <a:solidFill>
                    <a:srgbClr val="40404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Quad-core </a:t>
              </a:r>
              <a:r>
                <a:rPr lang="en-GB" sz="1200" dirty="0" err="1">
                  <a:solidFill>
                    <a:srgbClr val="40404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mgmt</a:t>
              </a:r>
              <a:endParaRPr lang="en-GB" sz="1200" dirty="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  <a:p>
              <a:pPr marL="106363" indent="-106363" algn="l" defTabSz="457200">
                <a:lnSpc>
                  <a:spcPct val="95000"/>
                </a:lnSpc>
                <a:spcBef>
                  <a:spcPts val="150"/>
                </a:spcBef>
                <a:spcAft>
                  <a:spcPct val="0"/>
                </a:spcAft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</a:pPr>
              <a:r>
                <a:rPr lang="en-GB" sz="1200" dirty="0">
                  <a:solidFill>
                    <a:srgbClr val="40404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High speed logging and route update</a:t>
              </a:r>
            </a:p>
            <a:p>
              <a:pPr marL="106363" indent="-106363" algn="l" defTabSz="457200">
                <a:lnSpc>
                  <a:spcPct val="95000"/>
                </a:lnSpc>
                <a:spcBef>
                  <a:spcPts val="150"/>
                </a:spcBef>
                <a:spcAft>
                  <a:spcPct val="0"/>
                </a:spcAft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</a:pPr>
              <a:r>
                <a:rPr lang="en-GB" sz="1200" dirty="0">
                  <a:solidFill>
                    <a:srgbClr val="40404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Dual hard drives</a:t>
              </a:r>
            </a:p>
          </p:txBody>
        </p:sp>
        <p:sp>
          <p:nvSpPr>
            <p:cNvPr id="32802" name="Text Box 42"/>
            <p:cNvSpPr txBox="1">
              <a:spLocks noChangeArrowheads="1"/>
            </p:cNvSpPr>
            <p:nvPr/>
          </p:nvSpPr>
          <p:spPr bwMode="auto">
            <a:xfrm>
              <a:off x="401638" y="3651250"/>
              <a:ext cx="1476375" cy="3714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572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11844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b="1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Control Plane</a:t>
              </a:r>
            </a:p>
          </p:txBody>
        </p:sp>
        <p:sp>
          <p:nvSpPr>
            <p:cNvPr id="19504" name="AutoShape 25"/>
            <p:cNvSpPr>
              <a:spLocks noChangeArrowheads="1"/>
            </p:cNvSpPr>
            <p:nvPr/>
          </p:nvSpPr>
          <p:spPr bwMode="auto">
            <a:xfrm>
              <a:off x="265113" y="2368550"/>
              <a:ext cx="428625" cy="595313"/>
            </a:xfrm>
            <a:prstGeom prst="roundRect">
              <a:avLst>
                <a:gd name="adj" fmla="val 5509"/>
              </a:avLst>
            </a:prstGeom>
            <a:solidFill>
              <a:srgbClr val="326A89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defTabSz="4572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 smtClean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Core </a:t>
              </a: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19514" name="AutoShape 26"/>
            <p:cNvSpPr>
              <a:spLocks noChangeArrowheads="1"/>
            </p:cNvSpPr>
            <p:nvPr/>
          </p:nvSpPr>
          <p:spPr bwMode="auto">
            <a:xfrm>
              <a:off x="1217613" y="2703513"/>
              <a:ext cx="735012" cy="277812"/>
            </a:xfrm>
            <a:prstGeom prst="roundRect">
              <a:avLst>
                <a:gd name="adj" fmla="val 9144"/>
              </a:avLst>
            </a:prstGeom>
            <a:solidFill>
              <a:srgbClr val="51910E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defTabSz="4572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19515" name="AutoShape 27"/>
            <p:cNvSpPr>
              <a:spLocks noChangeArrowheads="1"/>
            </p:cNvSpPr>
            <p:nvPr/>
          </p:nvSpPr>
          <p:spPr bwMode="auto">
            <a:xfrm>
              <a:off x="1217613" y="2368550"/>
              <a:ext cx="735012" cy="277813"/>
            </a:xfrm>
            <a:prstGeom prst="roundRect">
              <a:avLst>
                <a:gd name="adj" fmla="val 9144"/>
              </a:avLst>
            </a:prstGeom>
            <a:solidFill>
              <a:srgbClr val="51910E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defTabSz="4572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19516" name="AutoShape 28"/>
            <p:cNvSpPr>
              <a:spLocks noChangeArrowheads="1"/>
            </p:cNvSpPr>
            <p:nvPr/>
          </p:nvSpPr>
          <p:spPr bwMode="auto">
            <a:xfrm>
              <a:off x="1217613" y="3035300"/>
              <a:ext cx="735012" cy="277813"/>
            </a:xfrm>
            <a:prstGeom prst="roundRect">
              <a:avLst>
                <a:gd name="adj" fmla="val 9144"/>
              </a:avLst>
            </a:prstGeom>
            <a:solidFill>
              <a:srgbClr val="51910E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defTabSz="4572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 smtClean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SSD</a:t>
              </a:r>
              <a:endParaRPr lang="en-GB" sz="11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517" name="AutoShape 28"/>
            <p:cNvSpPr>
              <a:spLocks noChangeArrowheads="1"/>
            </p:cNvSpPr>
            <p:nvPr/>
          </p:nvSpPr>
          <p:spPr bwMode="auto">
            <a:xfrm>
              <a:off x="1220788" y="3349625"/>
              <a:ext cx="735012" cy="277813"/>
            </a:xfrm>
            <a:prstGeom prst="roundRect">
              <a:avLst>
                <a:gd name="adj" fmla="val 9144"/>
              </a:avLst>
            </a:prstGeom>
            <a:solidFill>
              <a:srgbClr val="51910E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defTabSz="4572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 smtClean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SSD</a:t>
              </a:r>
              <a:endParaRPr lang="en-GB" sz="11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534" name="AutoShape 25"/>
            <p:cNvSpPr>
              <a:spLocks noChangeArrowheads="1"/>
            </p:cNvSpPr>
            <p:nvPr/>
          </p:nvSpPr>
          <p:spPr bwMode="auto">
            <a:xfrm>
              <a:off x="738188" y="2365375"/>
              <a:ext cx="428625" cy="595313"/>
            </a:xfrm>
            <a:prstGeom prst="roundRect">
              <a:avLst>
                <a:gd name="adj" fmla="val 5509"/>
              </a:avLst>
            </a:prstGeom>
            <a:solidFill>
              <a:srgbClr val="326A89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defTabSz="4572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 smtClean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Core </a:t>
              </a: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19535" name="AutoShape 25"/>
            <p:cNvSpPr>
              <a:spLocks noChangeArrowheads="1"/>
            </p:cNvSpPr>
            <p:nvPr/>
          </p:nvSpPr>
          <p:spPr bwMode="auto">
            <a:xfrm>
              <a:off x="261938" y="3025775"/>
              <a:ext cx="430212" cy="595313"/>
            </a:xfrm>
            <a:prstGeom prst="roundRect">
              <a:avLst>
                <a:gd name="adj" fmla="val 5509"/>
              </a:avLst>
            </a:prstGeom>
            <a:solidFill>
              <a:srgbClr val="326A89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defTabSz="4572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 smtClean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Core </a:t>
              </a: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3</a:t>
              </a:r>
            </a:p>
          </p:txBody>
        </p:sp>
        <p:sp>
          <p:nvSpPr>
            <p:cNvPr id="19536" name="AutoShape 25"/>
            <p:cNvSpPr>
              <a:spLocks noChangeArrowheads="1"/>
            </p:cNvSpPr>
            <p:nvPr/>
          </p:nvSpPr>
          <p:spPr bwMode="auto">
            <a:xfrm>
              <a:off x="735013" y="3022600"/>
              <a:ext cx="428625" cy="595313"/>
            </a:xfrm>
            <a:prstGeom prst="roundRect">
              <a:avLst>
                <a:gd name="adj" fmla="val 5509"/>
              </a:avLst>
            </a:prstGeom>
            <a:solidFill>
              <a:srgbClr val="326A89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defTabSz="4572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 smtClean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Core 4</a:t>
              </a:r>
              <a:endParaRPr lang="en-GB" sz="11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594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/>
          <p:cNvSpPr>
            <a:spLocks noChangeArrowheads="1"/>
          </p:cNvSpPr>
          <p:nvPr/>
        </p:nvSpPr>
        <p:spPr bwMode="auto">
          <a:xfrm>
            <a:off x="2243138" y="1093788"/>
            <a:ext cx="6757987" cy="5100637"/>
          </a:xfrm>
          <a:prstGeom prst="roundRect">
            <a:avLst>
              <a:gd name="adj" fmla="val 1648"/>
            </a:avLst>
          </a:prstGeom>
          <a:solidFill>
            <a:schemeClr val="bg1"/>
          </a:solidFill>
          <a:ln w="19080">
            <a:solidFill>
              <a:srgbClr val="C2392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ea typeface="MS PGothic" pitchFamily="34" charset="-128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385776" y="2866476"/>
            <a:ext cx="6501600" cy="1281113"/>
            <a:chOff x="2385776" y="2149856"/>
            <a:chExt cx="6501600" cy="960835"/>
          </a:xfrm>
          <a:solidFill>
            <a:srgbClr val="BFBFB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22" name="AutoShape 33"/>
            <p:cNvSpPr>
              <a:spLocks noChangeArrowheads="1"/>
            </p:cNvSpPr>
            <p:nvPr/>
          </p:nvSpPr>
          <p:spPr bwMode="auto">
            <a:xfrm>
              <a:off x="6797111" y="2149856"/>
              <a:ext cx="2090265" cy="960835"/>
            </a:xfrm>
            <a:prstGeom prst="roundRect">
              <a:avLst>
                <a:gd name="adj" fmla="val 5509"/>
              </a:avLst>
            </a:prstGeom>
            <a:grpFill/>
            <a:ln w="19080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4" name="AutoShape 33"/>
            <p:cNvSpPr>
              <a:spLocks noChangeArrowheads="1"/>
            </p:cNvSpPr>
            <p:nvPr/>
          </p:nvSpPr>
          <p:spPr bwMode="auto">
            <a:xfrm>
              <a:off x="2385776" y="2149856"/>
              <a:ext cx="2090265" cy="960835"/>
            </a:xfrm>
            <a:prstGeom prst="roundRect">
              <a:avLst>
                <a:gd name="adj" fmla="val 5509"/>
              </a:avLst>
            </a:prstGeom>
            <a:grpFill/>
            <a:ln w="19080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2" name="AutoShape 33"/>
            <p:cNvSpPr>
              <a:spLocks noChangeArrowheads="1"/>
            </p:cNvSpPr>
            <p:nvPr/>
          </p:nvSpPr>
          <p:spPr bwMode="auto">
            <a:xfrm>
              <a:off x="4600668" y="2149856"/>
              <a:ext cx="2090265" cy="960835"/>
            </a:xfrm>
            <a:prstGeom prst="roundRect">
              <a:avLst>
                <a:gd name="adj" fmla="val 5509"/>
              </a:avLst>
            </a:prstGeom>
            <a:grpFill/>
            <a:ln w="19080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53" name="AutoShape 8"/>
          <p:cNvSpPr>
            <a:spLocks noChangeArrowheads="1"/>
          </p:cNvSpPr>
          <p:nvPr/>
        </p:nvSpPr>
        <p:spPr bwMode="auto">
          <a:xfrm>
            <a:off x="180975" y="5062538"/>
            <a:ext cx="1890713" cy="731837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900" b="0" smtClean="0">
                <a:solidFill>
                  <a:srgbClr val="A7C439"/>
                </a:solidFill>
              </a:rPr>
              <a:t>© 2011 Palo Alto Networks. Proprietary and Confidential.</a:t>
            </a:r>
            <a:endParaRPr lang="en-US" sz="900" b="0" dirty="0" smtClean="0">
              <a:solidFill>
                <a:srgbClr val="A7C439"/>
              </a:solidFill>
            </a:endParaRPr>
          </a:p>
        </p:txBody>
      </p:sp>
      <p:sp>
        <p:nvSpPr>
          <p:cNvPr id="18438" name="AutoShape 2"/>
          <p:cNvSpPr>
            <a:spLocks noChangeArrowheads="1"/>
          </p:cNvSpPr>
          <p:nvPr/>
        </p:nvSpPr>
        <p:spPr bwMode="auto">
          <a:xfrm>
            <a:off x="122238" y="1098550"/>
            <a:ext cx="2033587" cy="2984500"/>
          </a:xfrm>
          <a:prstGeom prst="roundRect">
            <a:avLst>
              <a:gd name="adj" fmla="val 4444"/>
            </a:avLst>
          </a:prstGeom>
          <a:noFill/>
          <a:ln w="19080">
            <a:solidFill>
              <a:srgbClr val="31698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 dirty="0">
              <a:ea typeface="MS PGothic" pitchFamily="34" charset="-128"/>
            </a:endParaRPr>
          </a:p>
        </p:txBody>
      </p:sp>
      <p:sp>
        <p:nvSpPr>
          <p:cNvPr id="1843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149225"/>
            <a:ext cx="8378825" cy="614363"/>
          </a:xfrm>
        </p:spPr>
        <p:txBody>
          <a:bodyPr lIns="91440" tIns="45720" rIns="91440" bIns="4572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 smtClean="0"/>
              <a:t>PA-5000 Series Architecture</a:t>
            </a:r>
          </a:p>
        </p:txBody>
      </p:sp>
      <p:sp>
        <p:nvSpPr>
          <p:cNvPr id="32784" name="AutoShape 24"/>
          <p:cNvSpPr>
            <a:spLocks noChangeArrowheads="1"/>
          </p:cNvSpPr>
          <p:nvPr/>
        </p:nvSpPr>
        <p:spPr bwMode="auto">
          <a:xfrm>
            <a:off x="214313" y="2303463"/>
            <a:ext cx="1793875" cy="1349375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807" name="AutoShape 8"/>
          <p:cNvSpPr>
            <a:spLocks noChangeArrowheads="1"/>
          </p:cNvSpPr>
          <p:nvPr/>
        </p:nvSpPr>
        <p:spPr bwMode="auto">
          <a:xfrm>
            <a:off x="4632325" y="4662488"/>
            <a:ext cx="2000250" cy="1103312"/>
          </a:xfrm>
          <a:prstGeom prst="roundRect">
            <a:avLst>
              <a:gd name="adj" fmla="val 5509"/>
            </a:avLst>
          </a:prstGeom>
          <a:solidFill>
            <a:schemeClr val="bg1">
              <a:lumMod val="75000"/>
            </a:schemeClr>
          </a:solidFill>
          <a:ln w="19080">
            <a:solidFill>
              <a:srgbClr val="C0C0C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42" name="AutoShape 2"/>
          <p:cNvSpPr>
            <a:spLocks noChangeArrowheads="1"/>
          </p:cNvSpPr>
          <p:nvPr/>
        </p:nvSpPr>
        <p:spPr bwMode="auto">
          <a:xfrm>
            <a:off x="120650" y="4176713"/>
            <a:ext cx="2035175" cy="2009775"/>
          </a:xfrm>
          <a:prstGeom prst="roundRect">
            <a:avLst>
              <a:gd name="adj" fmla="val 4444"/>
            </a:avLst>
          </a:prstGeom>
          <a:noFill/>
          <a:ln w="19080">
            <a:solidFill>
              <a:srgbClr val="5191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 dirty="0">
              <a:ea typeface="MS PGothic" pitchFamily="34" charset="-128"/>
            </a:endParaRPr>
          </a:p>
        </p:txBody>
      </p:sp>
      <p:sp>
        <p:nvSpPr>
          <p:cNvPr id="72" name="Up-Down Arrow 71"/>
          <p:cNvSpPr/>
          <p:nvPr/>
        </p:nvSpPr>
        <p:spPr bwMode="auto">
          <a:xfrm>
            <a:off x="5429250" y="4219575"/>
            <a:ext cx="220663" cy="400050"/>
          </a:xfrm>
          <a:prstGeom prst="upDownArrow">
            <a:avLst>
              <a:gd name="adj1" fmla="val 50000"/>
              <a:gd name="adj2" fmla="val 3042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Up-Down Arrow 77"/>
          <p:cNvSpPr/>
          <p:nvPr/>
        </p:nvSpPr>
        <p:spPr bwMode="auto">
          <a:xfrm>
            <a:off x="5505450" y="2582863"/>
            <a:ext cx="138113" cy="263525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8445" name="Group 94"/>
          <p:cNvGrpSpPr>
            <a:grpSpLocks/>
          </p:cNvGrpSpPr>
          <p:nvPr/>
        </p:nvGrpSpPr>
        <p:grpSpPr bwMode="auto">
          <a:xfrm>
            <a:off x="303213" y="1209675"/>
            <a:ext cx="8656637" cy="4911725"/>
            <a:chOff x="303733" y="907723"/>
            <a:chExt cx="8655594" cy="3683513"/>
          </a:xfrm>
        </p:grpSpPr>
        <p:sp>
          <p:nvSpPr>
            <p:cNvPr id="56" name="AutoShape 14"/>
            <p:cNvSpPr>
              <a:spLocks/>
            </p:cNvSpPr>
            <p:nvPr/>
          </p:nvSpPr>
          <p:spPr bwMode="auto">
            <a:xfrm>
              <a:off x="303733" y="3214978"/>
              <a:ext cx="1715880" cy="508359"/>
            </a:xfrm>
            <a:prstGeom prst="callout1">
              <a:avLst>
                <a:gd name="adj1" fmla="val 8977"/>
                <a:gd name="adj2" fmla="val -4370"/>
                <a:gd name="adj3" fmla="val 110597"/>
                <a:gd name="adj4" fmla="val -4370"/>
              </a:avLst>
            </a:prstGeom>
            <a:solidFill>
              <a:srgbClr val="EAEAEA">
                <a:alpha val="50195"/>
              </a:srgbClr>
            </a:solidFill>
            <a:ln w="9360">
              <a:solidFill>
                <a:srgbClr val="111844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80 Gbps switch fabric interconnect</a:t>
              </a:r>
            </a:p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20 Gbps QoS engine</a:t>
              </a:r>
            </a:p>
          </p:txBody>
        </p:sp>
        <p:sp>
          <p:nvSpPr>
            <p:cNvPr id="32778" name="AutoShape 12"/>
            <p:cNvSpPr>
              <a:spLocks/>
            </p:cNvSpPr>
            <p:nvPr/>
          </p:nvSpPr>
          <p:spPr bwMode="auto">
            <a:xfrm>
              <a:off x="2414854" y="973203"/>
              <a:ext cx="2198422" cy="754799"/>
            </a:xfrm>
            <a:prstGeom prst="callout1">
              <a:avLst>
                <a:gd name="adj1" fmla="val -6417"/>
                <a:gd name="adj2" fmla="val 104730"/>
                <a:gd name="adj3" fmla="val -6417"/>
                <a:gd name="adj4" fmla="val 5956"/>
              </a:avLst>
            </a:prstGeom>
            <a:solidFill>
              <a:srgbClr val="EAEAEA">
                <a:alpha val="50195"/>
              </a:srgbClr>
            </a:solidFill>
            <a:ln w="9360">
              <a:solidFill>
                <a:srgbClr val="111844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None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Signature Match HW Engine</a:t>
              </a:r>
            </a:p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Stream-based uniform sig. match</a:t>
              </a:r>
            </a:p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Vulnerability exploits (IPS), virus, spyware, CC#, SSN, and more</a:t>
              </a:r>
            </a:p>
          </p:txBody>
        </p:sp>
        <p:sp>
          <p:nvSpPr>
            <p:cNvPr id="32779" name="AutoShape 13"/>
            <p:cNvSpPr>
              <a:spLocks/>
            </p:cNvSpPr>
            <p:nvPr/>
          </p:nvSpPr>
          <p:spPr bwMode="auto">
            <a:xfrm>
              <a:off x="2357710" y="3230456"/>
              <a:ext cx="2100009" cy="1175057"/>
            </a:xfrm>
            <a:prstGeom prst="callout1">
              <a:avLst>
                <a:gd name="adj1" fmla="val 47588"/>
                <a:gd name="adj2" fmla="val -2223"/>
                <a:gd name="adj3" fmla="val -45606"/>
                <a:gd name="adj4" fmla="val -2244"/>
              </a:avLst>
            </a:prstGeom>
            <a:solidFill>
              <a:srgbClr val="EAEAEA">
                <a:alpha val="50195"/>
              </a:srgbClr>
            </a:solidFill>
            <a:ln w="9360">
              <a:solidFill>
                <a:srgbClr val="111844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None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Security Processors</a:t>
              </a:r>
            </a:p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High density parallel processing for flexible security functionality</a:t>
              </a:r>
            </a:p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Hardware-acceleration for standardized complex functions (SSL, IPSec, decompression)</a:t>
              </a:r>
            </a:p>
          </p:txBody>
        </p:sp>
        <p:sp>
          <p:nvSpPr>
            <p:cNvPr id="32780" name="AutoShape 14"/>
            <p:cNvSpPr>
              <a:spLocks/>
            </p:cNvSpPr>
            <p:nvPr/>
          </p:nvSpPr>
          <p:spPr bwMode="auto">
            <a:xfrm>
              <a:off x="373575" y="907723"/>
              <a:ext cx="1714293" cy="785753"/>
            </a:xfrm>
            <a:prstGeom prst="callout1">
              <a:avLst>
                <a:gd name="adj1" fmla="val 8977"/>
                <a:gd name="adj2" fmla="val -4370"/>
                <a:gd name="adj3" fmla="val 110597"/>
                <a:gd name="adj4" fmla="val -4370"/>
              </a:avLst>
            </a:prstGeom>
            <a:solidFill>
              <a:srgbClr val="EAEAEA">
                <a:alpha val="50195"/>
              </a:srgbClr>
            </a:solidFill>
            <a:ln w="9360">
              <a:solidFill>
                <a:srgbClr val="111844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Highly available mgmt</a:t>
              </a:r>
            </a:p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High speed logging and route update</a:t>
              </a:r>
            </a:p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Dual hard drives</a:t>
              </a:r>
            </a:p>
          </p:txBody>
        </p:sp>
        <p:sp>
          <p:nvSpPr>
            <p:cNvPr id="32782" name="Text Box 16"/>
            <p:cNvSpPr txBox="1">
              <a:spLocks noChangeArrowheads="1"/>
            </p:cNvSpPr>
            <p:nvPr/>
          </p:nvSpPr>
          <p:spPr bwMode="auto">
            <a:xfrm>
              <a:off x="4878357" y="3187596"/>
              <a:ext cx="714289" cy="1750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106363" indent="-106363" defTabSz="457200">
                <a:buClr>
                  <a:srgbClr val="111844"/>
                </a:buClr>
                <a:buFont typeface="Arial" charset="0"/>
                <a:buNone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900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20Gbps</a:t>
              </a:r>
            </a:p>
          </p:txBody>
        </p:sp>
        <p:sp>
          <p:nvSpPr>
            <p:cNvPr id="32792" name="AutoShape 32"/>
            <p:cNvSpPr>
              <a:spLocks/>
            </p:cNvSpPr>
            <p:nvPr/>
          </p:nvSpPr>
          <p:spPr bwMode="auto">
            <a:xfrm>
              <a:off x="6695825" y="3603093"/>
              <a:ext cx="2263502" cy="984572"/>
            </a:xfrm>
            <a:prstGeom prst="callout1">
              <a:avLst>
                <a:gd name="adj1" fmla="val -6968"/>
                <a:gd name="adj2" fmla="val 95796"/>
                <a:gd name="adj3" fmla="val -6968"/>
                <a:gd name="adj4" fmla="val -6653"/>
              </a:avLst>
            </a:prstGeom>
            <a:solidFill>
              <a:srgbClr val="EAEAEA">
                <a:alpha val="50195"/>
              </a:srgbClr>
            </a:solidFill>
            <a:ln w="9360">
              <a:solidFill>
                <a:srgbClr val="111844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None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Network Processor</a:t>
              </a:r>
            </a:p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20 Gbps front-end network processing</a:t>
              </a:r>
            </a:p>
            <a:p>
              <a:pPr marL="106363" indent="-106363" defTabSz="457200">
                <a:lnSpc>
                  <a:spcPct val="95000"/>
                </a:lnSpc>
                <a:spcBef>
                  <a:spcPts val="150"/>
                </a:spcBef>
                <a:buClr>
                  <a:srgbClr val="111844"/>
                </a:buClr>
                <a:buFont typeface="Arial" charset="0"/>
                <a:buChar char="•"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Hardware accelerated per-packet route lookup, MAC lookup and NAT</a:t>
              </a:r>
            </a:p>
          </p:txBody>
        </p:sp>
        <p:sp>
          <p:nvSpPr>
            <p:cNvPr id="32801" name="Text Box 41"/>
            <p:cNvSpPr txBox="1">
              <a:spLocks noChangeArrowheads="1"/>
            </p:cNvSpPr>
            <p:nvPr/>
          </p:nvSpPr>
          <p:spPr bwMode="auto">
            <a:xfrm>
              <a:off x="4951373" y="1900629"/>
              <a:ext cx="714289" cy="1750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106363" indent="-106363" defTabSz="457200">
                <a:buClr>
                  <a:srgbClr val="111844"/>
                </a:buClr>
                <a:buFont typeface="Arial" charset="0"/>
                <a:buNone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900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10Gbps</a:t>
              </a:r>
            </a:p>
          </p:txBody>
        </p:sp>
        <p:sp>
          <p:nvSpPr>
            <p:cNvPr id="32802" name="Text Box 42"/>
            <p:cNvSpPr txBox="1">
              <a:spLocks noChangeArrowheads="1"/>
            </p:cNvSpPr>
            <p:nvPr/>
          </p:nvSpPr>
          <p:spPr bwMode="auto">
            <a:xfrm>
              <a:off x="471988" y="2738765"/>
              <a:ext cx="1331752" cy="2547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buClr>
                  <a:srgbClr val="111844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Control Plane</a:t>
              </a:r>
            </a:p>
          </p:txBody>
        </p:sp>
        <p:sp>
          <p:nvSpPr>
            <p:cNvPr id="32803" name="Text Box 43"/>
            <p:cNvSpPr txBox="1">
              <a:spLocks noChangeArrowheads="1"/>
            </p:cNvSpPr>
            <p:nvPr/>
          </p:nvSpPr>
          <p:spPr bwMode="auto">
            <a:xfrm>
              <a:off x="4989468" y="4335272"/>
              <a:ext cx="1100004" cy="2559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buClr>
                  <a:srgbClr val="111844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Data Plane</a:t>
              </a:r>
            </a:p>
          </p:txBody>
        </p:sp>
        <p:sp>
          <p:nvSpPr>
            <p:cNvPr id="68" name="Text Box 42"/>
            <p:cNvSpPr txBox="1">
              <a:spLocks noChangeArrowheads="1"/>
            </p:cNvSpPr>
            <p:nvPr/>
          </p:nvSpPr>
          <p:spPr bwMode="auto">
            <a:xfrm>
              <a:off x="475162" y="4335272"/>
              <a:ext cx="1301593" cy="2559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buClr>
                  <a:srgbClr val="111844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dirty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Switch Fabric</a:t>
              </a:r>
            </a:p>
          </p:txBody>
        </p:sp>
        <p:sp>
          <p:nvSpPr>
            <p:cNvPr id="79" name="Text Box 41"/>
            <p:cNvSpPr txBox="1">
              <a:spLocks noChangeArrowheads="1"/>
            </p:cNvSpPr>
            <p:nvPr/>
          </p:nvSpPr>
          <p:spPr bwMode="auto">
            <a:xfrm>
              <a:off x="7208526" y="1886342"/>
              <a:ext cx="714289" cy="1750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106363" indent="-106363" defTabSz="457200">
                <a:buClr>
                  <a:srgbClr val="111844"/>
                </a:buClr>
                <a:buFont typeface="Arial" charset="0"/>
                <a:buNone/>
                <a:tabLst>
                  <a:tab pos="106363" algn="l"/>
                  <a:tab pos="563563" algn="l"/>
                  <a:tab pos="1020763" algn="l"/>
                  <a:tab pos="1477963" algn="l"/>
                  <a:tab pos="1935163" algn="l"/>
                  <a:tab pos="2392363" algn="l"/>
                  <a:tab pos="2849563" algn="l"/>
                  <a:tab pos="3306763" algn="l"/>
                  <a:tab pos="3763963" algn="l"/>
                  <a:tab pos="4221163" algn="l"/>
                  <a:tab pos="4678363" algn="l"/>
                  <a:tab pos="5135563" algn="l"/>
                  <a:tab pos="5592763" algn="l"/>
                  <a:tab pos="6049963" algn="l"/>
                  <a:tab pos="6507163" algn="l"/>
                  <a:tab pos="6964363" algn="l"/>
                  <a:tab pos="7421563" algn="l"/>
                  <a:tab pos="7878763" algn="l"/>
                  <a:tab pos="8335963" algn="l"/>
                  <a:tab pos="8793163" algn="l"/>
                  <a:tab pos="9250363" algn="l"/>
                </a:tabLst>
                <a:defRPr/>
              </a:pPr>
              <a:r>
                <a:rPr lang="en-GB" sz="900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10Gbps</a:t>
              </a:r>
            </a:p>
          </p:txBody>
        </p:sp>
      </p:grpSp>
      <p:sp>
        <p:nvSpPr>
          <p:cNvPr id="80" name="Up-Down Arrow 79"/>
          <p:cNvSpPr/>
          <p:nvPr/>
        </p:nvSpPr>
        <p:spPr bwMode="auto">
          <a:xfrm>
            <a:off x="7762875" y="2563813"/>
            <a:ext cx="138113" cy="263525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AutoShape 18"/>
          <p:cNvSpPr>
            <a:spLocks noChangeArrowheads="1"/>
          </p:cNvSpPr>
          <p:nvPr/>
        </p:nvSpPr>
        <p:spPr bwMode="auto">
          <a:xfrm>
            <a:off x="4767263" y="1195388"/>
            <a:ext cx="1749425" cy="1355725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200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" name="AutoShape 18"/>
          <p:cNvSpPr>
            <a:spLocks noChangeArrowheads="1"/>
          </p:cNvSpPr>
          <p:nvPr/>
        </p:nvSpPr>
        <p:spPr bwMode="auto">
          <a:xfrm>
            <a:off x="6983413" y="1195388"/>
            <a:ext cx="1749425" cy="1355725"/>
          </a:xfrm>
          <a:prstGeom prst="roundRect">
            <a:avLst>
              <a:gd name="adj" fmla="val 5509"/>
            </a:avLst>
          </a:prstGeom>
          <a:solidFill>
            <a:srgbClr val="BFBFBF"/>
          </a:solidFill>
          <a:ln w="19080">
            <a:solidFill>
              <a:srgbClr val="C0C0C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200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49" name="Text Box 35"/>
          <p:cNvSpPr txBox="1">
            <a:spLocks noChangeArrowheads="1"/>
          </p:cNvSpPr>
          <p:nvPr/>
        </p:nvSpPr>
        <p:spPr bwMode="auto">
          <a:xfrm>
            <a:off x="3230563" y="3014663"/>
            <a:ext cx="3127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111844"/>
              </a:buClr>
              <a:buFont typeface="Arial" pitchFamily="34" charset="0"/>
              <a:buNone/>
            </a:pPr>
            <a:r>
              <a:rPr lang="en-GB" sz="1200" dirty="0">
                <a:solidFill>
                  <a:srgbClr val="316989"/>
                </a:solidFill>
                <a:ea typeface="MS PGothic" pitchFamily="34" charset="-128"/>
              </a:rPr>
              <a:t>...</a:t>
            </a:r>
          </a:p>
        </p:txBody>
      </p:sp>
      <p:sp>
        <p:nvSpPr>
          <p:cNvPr id="18450" name="Text Box 35"/>
          <p:cNvSpPr txBox="1">
            <a:spLocks noChangeArrowheads="1"/>
          </p:cNvSpPr>
          <p:nvPr/>
        </p:nvSpPr>
        <p:spPr bwMode="auto">
          <a:xfrm>
            <a:off x="7642225" y="3014663"/>
            <a:ext cx="3111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111844"/>
              </a:buClr>
              <a:buFont typeface="Arial" pitchFamily="34" charset="0"/>
              <a:buNone/>
            </a:pPr>
            <a:r>
              <a:rPr lang="en-GB" sz="1200" dirty="0">
                <a:solidFill>
                  <a:srgbClr val="316989"/>
                </a:solidFill>
                <a:ea typeface="MS PGothic" pitchFamily="34" charset="-128"/>
              </a:rPr>
              <a:t>...</a:t>
            </a:r>
          </a:p>
        </p:txBody>
      </p:sp>
      <p:sp>
        <p:nvSpPr>
          <p:cNvPr id="18451" name="Text Box 35"/>
          <p:cNvSpPr txBox="1">
            <a:spLocks noChangeArrowheads="1"/>
          </p:cNvSpPr>
          <p:nvPr/>
        </p:nvSpPr>
        <p:spPr bwMode="auto">
          <a:xfrm>
            <a:off x="5445125" y="3014663"/>
            <a:ext cx="3127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111844"/>
              </a:buClr>
              <a:buFont typeface="Arial" pitchFamily="34" charset="0"/>
              <a:buNone/>
            </a:pPr>
            <a:r>
              <a:rPr lang="en-GB" sz="1200" dirty="0">
                <a:solidFill>
                  <a:srgbClr val="316989"/>
                </a:solidFill>
                <a:ea typeface="MS PGothic" pitchFamily="34" charset="-128"/>
              </a:rPr>
              <a:t>...</a:t>
            </a:r>
          </a:p>
        </p:txBody>
      </p:sp>
      <p:grpSp>
        <p:nvGrpSpPr>
          <p:cNvPr id="18452" name="Group 84"/>
          <p:cNvGrpSpPr>
            <a:grpSpLocks/>
          </p:cNvGrpSpPr>
          <p:nvPr/>
        </p:nvGrpSpPr>
        <p:grpSpPr bwMode="auto">
          <a:xfrm>
            <a:off x="223838" y="1254125"/>
            <a:ext cx="8609012" cy="4498975"/>
            <a:chOff x="223332" y="940099"/>
            <a:chExt cx="8609998" cy="3374474"/>
          </a:xfrm>
        </p:grpSpPr>
        <p:sp>
          <p:nvSpPr>
            <p:cNvPr id="18458" name="AutoShape 9"/>
            <p:cNvSpPr>
              <a:spLocks noChangeArrowheads="1"/>
            </p:cNvSpPr>
            <p:nvPr/>
          </p:nvSpPr>
          <p:spPr bwMode="auto">
            <a:xfrm>
              <a:off x="223332" y="3829825"/>
              <a:ext cx="877280" cy="484748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QoS</a:t>
              </a:r>
            </a:p>
          </p:txBody>
        </p:sp>
        <p:sp>
          <p:nvSpPr>
            <p:cNvPr id="18459" name="AutoShape 9"/>
            <p:cNvSpPr>
              <a:spLocks noChangeArrowheads="1"/>
            </p:cNvSpPr>
            <p:nvPr/>
          </p:nvSpPr>
          <p:spPr bwMode="auto">
            <a:xfrm>
              <a:off x="4691115" y="3542309"/>
              <a:ext cx="541338" cy="738188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Flow </a:t>
              </a:r>
            </a:p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control</a:t>
              </a:r>
            </a:p>
          </p:txBody>
        </p:sp>
        <p:sp>
          <p:nvSpPr>
            <p:cNvPr id="18460" name="AutoShape 10"/>
            <p:cNvSpPr>
              <a:spLocks noChangeArrowheads="1"/>
            </p:cNvSpPr>
            <p:nvPr/>
          </p:nvSpPr>
          <p:spPr bwMode="auto">
            <a:xfrm>
              <a:off x="5288900" y="3543500"/>
              <a:ext cx="708025" cy="736997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Route, ARP, MAC lookup</a:t>
              </a:r>
            </a:p>
          </p:txBody>
        </p:sp>
        <p:sp>
          <p:nvSpPr>
            <p:cNvPr id="18461" name="AutoShape 11"/>
            <p:cNvSpPr>
              <a:spLocks noChangeArrowheads="1"/>
            </p:cNvSpPr>
            <p:nvPr/>
          </p:nvSpPr>
          <p:spPr bwMode="auto">
            <a:xfrm>
              <a:off x="6042078" y="3543500"/>
              <a:ext cx="527050" cy="736997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NAT</a:t>
              </a:r>
            </a:p>
          </p:txBody>
        </p:sp>
        <p:sp>
          <p:nvSpPr>
            <p:cNvPr id="18462" name="AutoShape 9"/>
            <p:cNvSpPr>
              <a:spLocks noChangeArrowheads="1"/>
            </p:cNvSpPr>
            <p:nvPr/>
          </p:nvSpPr>
          <p:spPr bwMode="auto">
            <a:xfrm>
              <a:off x="1151410" y="3829062"/>
              <a:ext cx="877280" cy="484748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Switch</a:t>
              </a:r>
            </a:p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Fabric</a:t>
              </a:r>
            </a:p>
          </p:txBody>
        </p:sp>
        <p:sp>
          <p:nvSpPr>
            <p:cNvPr id="18463" name="AutoShape 19"/>
            <p:cNvSpPr>
              <a:spLocks noChangeArrowheads="1"/>
            </p:cNvSpPr>
            <p:nvPr/>
          </p:nvSpPr>
          <p:spPr bwMode="auto">
            <a:xfrm>
              <a:off x="4824515" y="940099"/>
              <a:ext cx="1055688" cy="933450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Signature Match</a:t>
              </a:r>
            </a:p>
          </p:txBody>
        </p:sp>
        <p:sp>
          <p:nvSpPr>
            <p:cNvPr id="18464" name="AutoShape 19"/>
            <p:cNvSpPr>
              <a:spLocks noChangeArrowheads="1"/>
            </p:cNvSpPr>
            <p:nvPr/>
          </p:nvSpPr>
          <p:spPr bwMode="auto">
            <a:xfrm>
              <a:off x="7040707" y="940099"/>
              <a:ext cx="1055688" cy="933450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Signature Match</a:t>
              </a:r>
            </a:p>
          </p:txBody>
        </p:sp>
        <p:sp>
          <p:nvSpPr>
            <p:cNvPr id="18465" name="AutoShape 36"/>
            <p:cNvSpPr>
              <a:spLocks noChangeArrowheads="1"/>
            </p:cNvSpPr>
            <p:nvPr/>
          </p:nvSpPr>
          <p:spPr bwMode="auto">
            <a:xfrm>
              <a:off x="2427052" y="2679685"/>
              <a:ext cx="508664" cy="384572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SSL</a:t>
              </a:r>
            </a:p>
          </p:txBody>
        </p:sp>
        <p:sp>
          <p:nvSpPr>
            <p:cNvPr id="18466" name="AutoShape 37"/>
            <p:cNvSpPr>
              <a:spLocks noChangeArrowheads="1"/>
            </p:cNvSpPr>
            <p:nvPr/>
          </p:nvSpPr>
          <p:spPr bwMode="auto">
            <a:xfrm>
              <a:off x="2991910" y="2679685"/>
              <a:ext cx="524806" cy="384572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IPSec</a:t>
              </a:r>
            </a:p>
          </p:txBody>
        </p:sp>
        <p:sp>
          <p:nvSpPr>
            <p:cNvPr id="18467" name="AutoShape 38"/>
            <p:cNvSpPr>
              <a:spLocks noChangeArrowheads="1"/>
            </p:cNvSpPr>
            <p:nvPr/>
          </p:nvSpPr>
          <p:spPr bwMode="auto">
            <a:xfrm>
              <a:off x="3567177" y="2679685"/>
              <a:ext cx="854818" cy="384572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De-Compress.</a:t>
              </a:r>
            </a:p>
          </p:txBody>
        </p:sp>
        <p:sp>
          <p:nvSpPr>
            <p:cNvPr id="18468" name="AutoShape 36"/>
            <p:cNvSpPr>
              <a:spLocks noChangeArrowheads="1"/>
            </p:cNvSpPr>
            <p:nvPr/>
          </p:nvSpPr>
          <p:spPr bwMode="auto">
            <a:xfrm>
              <a:off x="6838387" y="2679685"/>
              <a:ext cx="508664" cy="384572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SSL</a:t>
              </a:r>
            </a:p>
          </p:txBody>
        </p:sp>
        <p:sp>
          <p:nvSpPr>
            <p:cNvPr id="18469" name="AutoShape 37"/>
            <p:cNvSpPr>
              <a:spLocks noChangeArrowheads="1"/>
            </p:cNvSpPr>
            <p:nvPr/>
          </p:nvSpPr>
          <p:spPr bwMode="auto">
            <a:xfrm>
              <a:off x="7403245" y="2679685"/>
              <a:ext cx="524806" cy="384572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IPSec</a:t>
              </a:r>
            </a:p>
          </p:txBody>
        </p:sp>
        <p:sp>
          <p:nvSpPr>
            <p:cNvPr id="18470" name="AutoShape 38"/>
            <p:cNvSpPr>
              <a:spLocks noChangeArrowheads="1"/>
            </p:cNvSpPr>
            <p:nvPr/>
          </p:nvSpPr>
          <p:spPr bwMode="auto">
            <a:xfrm>
              <a:off x="7978512" y="2679685"/>
              <a:ext cx="854818" cy="384572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De-Compress.</a:t>
              </a:r>
            </a:p>
          </p:txBody>
        </p:sp>
        <p:sp>
          <p:nvSpPr>
            <p:cNvPr id="18471" name="AutoShape 36"/>
            <p:cNvSpPr>
              <a:spLocks noChangeArrowheads="1"/>
            </p:cNvSpPr>
            <p:nvPr/>
          </p:nvSpPr>
          <p:spPr bwMode="auto">
            <a:xfrm>
              <a:off x="4641944" y="2679685"/>
              <a:ext cx="508664" cy="384572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SSL</a:t>
              </a:r>
            </a:p>
          </p:txBody>
        </p:sp>
        <p:sp>
          <p:nvSpPr>
            <p:cNvPr id="18472" name="AutoShape 37"/>
            <p:cNvSpPr>
              <a:spLocks noChangeArrowheads="1"/>
            </p:cNvSpPr>
            <p:nvPr/>
          </p:nvSpPr>
          <p:spPr bwMode="auto">
            <a:xfrm>
              <a:off x="5206802" y="2679685"/>
              <a:ext cx="524806" cy="384572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IPSec</a:t>
              </a:r>
            </a:p>
          </p:txBody>
        </p:sp>
        <p:sp>
          <p:nvSpPr>
            <p:cNvPr id="18473" name="AutoShape 38"/>
            <p:cNvSpPr>
              <a:spLocks noChangeArrowheads="1"/>
            </p:cNvSpPr>
            <p:nvPr/>
          </p:nvSpPr>
          <p:spPr bwMode="auto">
            <a:xfrm>
              <a:off x="5782069" y="2679685"/>
              <a:ext cx="854818" cy="384572"/>
            </a:xfrm>
            <a:prstGeom prst="roundRect">
              <a:avLst>
                <a:gd name="adj" fmla="val 5509"/>
              </a:avLst>
            </a:prstGeom>
            <a:solidFill>
              <a:srgbClr val="C23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1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De-Compress.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65114" y="2367996"/>
            <a:ext cx="8036401" cy="1244251"/>
            <a:chOff x="265113" y="1775997"/>
            <a:chExt cx="8036401" cy="933188"/>
          </a:xfrm>
          <a:solidFill>
            <a:srgbClr val="326A89"/>
          </a:solidFill>
        </p:grpSpPr>
        <p:sp>
          <p:nvSpPr>
            <p:cNvPr id="32785" name="AutoShape 25"/>
            <p:cNvSpPr>
              <a:spLocks noChangeArrowheads="1"/>
            </p:cNvSpPr>
            <p:nvPr/>
          </p:nvSpPr>
          <p:spPr bwMode="auto">
            <a:xfrm>
              <a:off x="265113" y="1775997"/>
              <a:ext cx="889000" cy="933188"/>
            </a:xfrm>
            <a:prstGeom prst="roundRect">
              <a:avLst>
                <a:gd name="adj" fmla="val 5509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Quad-core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</p:txBody>
        </p:sp>
        <p:sp>
          <p:nvSpPr>
            <p:cNvPr id="104" name="AutoShape 34"/>
            <p:cNvSpPr>
              <a:spLocks noChangeArrowheads="1"/>
            </p:cNvSpPr>
            <p:nvPr/>
          </p:nvSpPr>
          <p:spPr bwMode="auto">
            <a:xfrm>
              <a:off x="3472666" y="2195100"/>
              <a:ext cx="417513" cy="440531"/>
            </a:xfrm>
            <a:prstGeom prst="roundRect">
              <a:avLst>
                <a:gd name="adj" fmla="val 988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12</a:t>
              </a:r>
            </a:p>
          </p:txBody>
        </p:sp>
        <p:sp>
          <p:nvSpPr>
            <p:cNvPr id="118" name="AutoShape 39"/>
            <p:cNvSpPr>
              <a:spLocks noChangeArrowheads="1"/>
            </p:cNvSpPr>
            <p:nvPr/>
          </p:nvSpPr>
          <p:spPr bwMode="auto">
            <a:xfrm>
              <a:off x="2427051" y="2195100"/>
              <a:ext cx="417513" cy="440531"/>
            </a:xfrm>
            <a:prstGeom prst="roundRect">
              <a:avLst>
                <a:gd name="adj" fmla="val 988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119" name="AutoShape 40"/>
            <p:cNvSpPr>
              <a:spLocks noChangeArrowheads="1"/>
            </p:cNvSpPr>
            <p:nvPr/>
          </p:nvSpPr>
          <p:spPr bwMode="auto">
            <a:xfrm>
              <a:off x="2869964" y="2195100"/>
              <a:ext cx="417512" cy="440531"/>
            </a:xfrm>
            <a:prstGeom prst="roundRect">
              <a:avLst>
                <a:gd name="adj" fmla="val 988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123" name="AutoShape 34"/>
            <p:cNvSpPr>
              <a:spLocks noChangeArrowheads="1"/>
            </p:cNvSpPr>
            <p:nvPr/>
          </p:nvSpPr>
          <p:spPr bwMode="auto">
            <a:xfrm>
              <a:off x="7884001" y="2195100"/>
              <a:ext cx="417513" cy="440531"/>
            </a:xfrm>
            <a:prstGeom prst="roundRect">
              <a:avLst>
                <a:gd name="adj" fmla="val 988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12</a:t>
              </a:r>
            </a:p>
          </p:txBody>
        </p:sp>
        <p:sp>
          <p:nvSpPr>
            <p:cNvPr id="128" name="AutoShape 39"/>
            <p:cNvSpPr>
              <a:spLocks noChangeArrowheads="1"/>
            </p:cNvSpPr>
            <p:nvPr/>
          </p:nvSpPr>
          <p:spPr bwMode="auto">
            <a:xfrm>
              <a:off x="6838386" y="2195100"/>
              <a:ext cx="417513" cy="440531"/>
            </a:xfrm>
            <a:prstGeom prst="roundRect">
              <a:avLst>
                <a:gd name="adj" fmla="val 988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129" name="AutoShape 40"/>
            <p:cNvSpPr>
              <a:spLocks noChangeArrowheads="1"/>
            </p:cNvSpPr>
            <p:nvPr/>
          </p:nvSpPr>
          <p:spPr bwMode="auto">
            <a:xfrm>
              <a:off x="7281299" y="2195100"/>
              <a:ext cx="417512" cy="440531"/>
            </a:xfrm>
            <a:prstGeom prst="roundRect">
              <a:avLst>
                <a:gd name="adj" fmla="val 988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133" name="AutoShape 34"/>
            <p:cNvSpPr>
              <a:spLocks noChangeArrowheads="1"/>
            </p:cNvSpPr>
            <p:nvPr/>
          </p:nvSpPr>
          <p:spPr bwMode="auto">
            <a:xfrm>
              <a:off x="5687558" y="2195100"/>
              <a:ext cx="417513" cy="440531"/>
            </a:xfrm>
            <a:prstGeom prst="roundRect">
              <a:avLst>
                <a:gd name="adj" fmla="val 988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12</a:t>
              </a:r>
            </a:p>
          </p:txBody>
        </p:sp>
        <p:sp>
          <p:nvSpPr>
            <p:cNvPr id="138" name="AutoShape 39"/>
            <p:cNvSpPr>
              <a:spLocks noChangeArrowheads="1"/>
            </p:cNvSpPr>
            <p:nvPr/>
          </p:nvSpPr>
          <p:spPr bwMode="auto">
            <a:xfrm>
              <a:off x="4641943" y="2195100"/>
              <a:ext cx="417513" cy="440531"/>
            </a:xfrm>
            <a:prstGeom prst="roundRect">
              <a:avLst>
                <a:gd name="adj" fmla="val 988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139" name="AutoShape 40"/>
            <p:cNvSpPr>
              <a:spLocks noChangeArrowheads="1"/>
            </p:cNvSpPr>
            <p:nvPr/>
          </p:nvSpPr>
          <p:spPr bwMode="auto">
            <a:xfrm>
              <a:off x="5084856" y="2195100"/>
              <a:ext cx="417512" cy="440531"/>
            </a:xfrm>
            <a:prstGeom prst="roundRect">
              <a:avLst>
                <a:gd name="adj" fmla="val 988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CPU</a:t>
              </a:r>
            </a:p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217614" y="1251879"/>
            <a:ext cx="7615717" cy="2375199"/>
            <a:chOff x="1217613" y="938909"/>
            <a:chExt cx="7615717" cy="1781399"/>
          </a:xfrm>
          <a:solidFill>
            <a:srgbClr val="51910E"/>
          </a:solidFill>
        </p:grpSpPr>
        <p:sp>
          <p:nvSpPr>
            <p:cNvPr id="32786" name="AutoShape 26"/>
            <p:cNvSpPr>
              <a:spLocks noChangeArrowheads="1"/>
            </p:cNvSpPr>
            <p:nvPr/>
          </p:nvSpPr>
          <p:spPr bwMode="auto">
            <a:xfrm>
              <a:off x="1217613" y="2027219"/>
              <a:ext cx="735012" cy="208359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32787" name="AutoShape 27"/>
            <p:cNvSpPr>
              <a:spLocks noChangeArrowheads="1"/>
            </p:cNvSpPr>
            <p:nvPr/>
          </p:nvSpPr>
          <p:spPr bwMode="auto">
            <a:xfrm>
              <a:off x="1217613" y="1775997"/>
              <a:ext cx="735012" cy="208360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32788" name="AutoShape 28"/>
            <p:cNvSpPr>
              <a:spLocks noChangeArrowheads="1"/>
            </p:cNvSpPr>
            <p:nvPr/>
          </p:nvSpPr>
          <p:spPr bwMode="auto">
            <a:xfrm>
              <a:off x="1217613" y="2276059"/>
              <a:ext cx="735012" cy="208360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HDD</a:t>
              </a:r>
            </a:p>
          </p:txBody>
        </p:sp>
        <p:sp>
          <p:nvSpPr>
            <p:cNvPr id="49" name="AutoShape 28"/>
            <p:cNvSpPr>
              <a:spLocks noChangeArrowheads="1"/>
            </p:cNvSpPr>
            <p:nvPr/>
          </p:nvSpPr>
          <p:spPr bwMode="auto">
            <a:xfrm>
              <a:off x="1221385" y="2511948"/>
              <a:ext cx="735012" cy="208360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HDD</a:t>
              </a:r>
            </a:p>
          </p:txBody>
        </p:sp>
        <p:sp>
          <p:nvSpPr>
            <p:cNvPr id="77" name="AutoShape 20"/>
            <p:cNvSpPr>
              <a:spLocks noChangeArrowheads="1"/>
            </p:cNvSpPr>
            <p:nvPr/>
          </p:nvSpPr>
          <p:spPr bwMode="auto">
            <a:xfrm>
              <a:off x="5926241" y="1665190"/>
              <a:ext cx="549230" cy="208359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81" name="AutoShape 21"/>
            <p:cNvSpPr>
              <a:spLocks noChangeArrowheads="1"/>
            </p:cNvSpPr>
            <p:nvPr/>
          </p:nvSpPr>
          <p:spPr bwMode="auto">
            <a:xfrm>
              <a:off x="5926241" y="1423493"/>
              <a:ext cx="549230" cy="208359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82" name="AutoShape 22"/>
            <p:cNvSpPr>
              <a:spLocks noChangeArrowheads="1"/>
            </p:cNvSpPr>
            <p:nvPr/>
          </p:nvSpPr>
          <p:spPr bwMode="auto">
            <a:xfrm>
              <a:off x="5926241" y="1180605"/>
              <a:ext cx="549230" cy="208359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83" name="AutoShape 23"/>
            <p:cNvSpPr>
              <a:spLocks noChangeArrowheads="1"/>
            </p:cNvSpPr>
            <p:nvPr/>
          </p:nvSpPr>
          <p:spPr bwMode="auto">
            <a:xfrm>
              <a:off x="5926241" y="938909"/>
              <a:ext cx="549230" cy="208359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90" name="AutoShape 20"/>
            <p:cNvSpPr>
              <a:spLocks noChangeArrowheads="1"/>
            </p:cNvSpPr>
            <p:nvPr/>
          </p:nvSpPr>
          <p:spPr bwMode="auto">
            <a:xfrm>
              <a:off x="8142433" y="1665190"/>
              <a:ext cx="549230" cy="208359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91" name="AutoShape 21"/>
            <p:cNvSpPr>
              <a:spLocks noChangeArrowheads="1"/>
            </p:cNvSpPr>
            <p:nvPr/>
          </p:nvSpPr>
          <p:spPr bwMode="auto">
            <a:xfrm>
              <a:off x="8142433" y="1423493"/>
              <a:ext cx="549230" cy="208359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92" name="AutoShape 22"/>
            <p:cNvSpPr>
              <a:spLocks noChangeArrowheads="1"/>
            </p:cNvSpPr>
            <p:nvPr/>
          </p:nvSpPr>
          <p:spPr bwMode="auto">
            <a:xfrm>
              <a:off x="8142433" y="1180605"/>
              <a:ext cx="549230" cy="208359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93" name="AutoShape 23"/>
            <p:cNvSpPr>
              <a:spLocks noChangeArrowheads="1"/>
            </p:cNvSpPr>
            <p:nvPr/>
          </p:nvSpPr>
          <p:spPr bwMode="auto">
            <a:xfrm>
              <a:off x="8142433" y="938909"/>
              <a:ext cx="549230" cy="208359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120" name="AutoShape 44"/>
            <p:cNvSpPr>
              <a:spLocks noChangeArrowheads="1"/>
            </p:cNvSpPr>
            <p:nvPr/>
          </p:nvSpPr>
          <p:spPr bwMode="auto">
            <a:xfrm>
              <a:off x="3940979" y="2441854"/>
              <a:ext cx="481016" cy="188990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121" name="AutoShape 45"/>
            <p:cNvSpPr>
              <a:spLocks noChangeArrowheads="1"/>
            </p:cNvSpPr>
            <p:nvPr/>
          </p:nvSpPr>
          <p:spPr bwMode="auto">
            <a:xfrm>
              <a:off x="3940979" y="2210898"/>
              <a:ext cx="481016" cy="188990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130" name="AutoShape 44"/>
            <p:cNvSpPr>
              <a:spLocks noChangeArrowheads="1"/>
            </p:cNvSpPr>
            <p:nvPr/>
          </p:nvSpPr>
          <p:spPr bwMode="auto">
            <a:xfrm>
              <a:off x="8352314" y="2441854"/>
              <a:ext cx="481016" cy="188990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131" name="AutoShape 45"/>
            <p:cNvSpPr>
              <a:spLocks noChangeArrowheads="1"/>
            </p:cNvSpPr>
            <p:nvPr/>
          </p:nvSpPr>
          <p:spPr bwMode="auto">
            <a:xfrm>
              <a:off x="8352314" y="2210898"/>
              <a:ext cx="481016" cy="188990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140" name="AutoShape 44"/>
            <p:cNvSpPr>
              <a:spLocks noChangeArrowheads="1"/>
            </p:cNvSpPr>
            <p:nvPr/>
          </p:nvSpPr>
          <p:spPr bwMode="auto">
            <a:xfrm>
              <a:off x="6155871" y="2441854"/>
              <a:ext cx="481016" cy="188990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  <p:sp>
          <p:nvSpPr>
            <p:cNvPr id="141" name="AutoShape 45"/>
            <p:cNvSpPr>
              <a:spLocks noChangeArrowheads="1"/>
            </p:cNvSpPr>
            <p:nvPr/>
          </p:nvSpPr>
          <p:spPr bwMode="auto">
            <a:xfrm>
              <a:off x="6155871" y="2210898"/>
              <a:ext cx="481016" cy="188990"/>
            </a:xfrm>
            <a:prstGeom prst="roundRect">
              <a:avLst>
                <a:gd name="adj" fmla="val 9144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defTabSz="457200">
                <a:buClr>
                  <a:srgbClr val="FFFFFF"/>
                </a:buClr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100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RAM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492" y="1059312"/>
            <a:ext cx="8985874" cy="5194585"/>
            <a:chOff x="77492" y="1059312"/>
            <a:chExt cx="8985874" cy="5194585"/>
          </a:xfrm>
        </p:grpSpPr>
        <p:sp>
          <p:nvSpPr>
            <p:cNvPr id="96" name="AutoShape 3"/>
            <p:cNvSpPr>
              <a:spLocks noChangeArrowheads="1"/>
            </p:cNvSpPr>
            <p:nvPr/>
          </p:nvSpPr>
          <p:spPr bwMode="auto">
            <a:xfrm>
              <a:off x="77492" y="1059312"/>
              <a:ext cx="8985874" cy="5194585"/>
            </a:xfrm>
            <a:prstGeom prst="roundRect">
              <a:avLst>
                <a:gd name="adj" fmla="val 1648"/>
              </a:avLst>
            </a:prstGeom>
            <a:solidFill>
              <a:srgbClr val="BFBFB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8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 sz="1400" dirty="0">
                <a:ea typeface="MS PGothic" pitchFamily="34" charset="-128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376954" y="1630509"/>
              <a:ext cx="4848074" cy="3398777"/>
              <a:chOff x="2376954" y="1630509"/>
              <a:chExt cx="4848074" cy="3398777"/>
            </a:xfrm>
          </p:grpSpPr>
          <p:sp>
            <p:nvSpPr>
              <p:cNvPr id="89" name="AutoShape 3"/>
              <p:cNvSpPr>
                <a:spLocks noChangeArrowheads="1"/>
              </p:cNvSpPr>
              <p:nvPr/>
            </p:nvSpPr>
            <p:spPr bwMode="auto">
              <a:xfrm>
                <a:off x="2376954" y="1630509"/>
                <a:ext cx="4839761" cy="3398777"/>
              </a:xfrm>
              <a:prstGeom prst="roundRect">
                <a:avLst>
                  <a:gd name="adj" fmla="val 1648"/>
                </a:avLst>
              </a:prstGeom>
              <a:solidFill>
                <a:srgbClr val="236989">
                  <a:alpha val="66000"/>
                </a:srgbClr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endParaRPr lang="en-US" sz="2000" dirty="0">
                  <a:solidFill>
                    <a:schemeClr val="bg1"/>
                  </a:solidFill>
                  <a:ea typeface="MS PGothic" pitchFamily="34" charset="-128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2416373" y="1693271"/>
                <a:ext cx="4808655" cy="320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40+ processors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30+ GB of RAM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Separate </a:t>
                </a:r>
                <a:r>
                  <a:rPr lang="en-US" sz="2000" dirty="0">
                    <a:solidFill>
                      <a:schemeClr val="bg1"/>
                    </a:solidFill>
                  </a:rPr>
                  <a:t>high speed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data and </a:t>
                </a:r>
                <a:br>
                  <a:rPr lang="en-US" sz="2000" dirty="0" smtClean="0">
                    <a:solidFill>
                      <a:schemeClr val="bg1"/>
                    </a:solidFill>
                  </a:rPr>
                </a:br>
                <a:r>
                  <a:rPr lang="en-US" sz="2000" dirty="0" smtClean="0">
                    <a:solidFill>
                      <a:schemeClr val="bg1"/>
                    </a:solidFill>
                  </a:rPr>
                  <a:t>control planes</a:t>
                </a:r>
              </a:p>
              <a:p>
                <a:pPr algn="l">
                  <a:buNone/>
                </a:pPr>
                <a:endParaRPr lang="en-US" sz="2000" dirty="0" smtClean="0">
                  <a:solidFill>
                    <a:schemeClr val="bg1"/>
                  </a:solidFill>
                </a:endParaRPr>
              </a:p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20 Gbps firewall throughput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10 Gbps threat prevention throughput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4 </a:t>
                </a:r>
                <a:r>
                  <a:rPr lang="en-US" sz="2000" smtClean="0">
                    <a:solidFill>
                      <a:schemeClr val="bg1"/>
                    </a:solidFill>
                  </a:rPr>
                  <a:t>Million concurrent sessions 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B494EE03-F6F2-469A-8883-1A7F5DE50B45}" type="slidenum">
              <a:rPr lang="en-US" smtClean="0"/>
              <a:pPr>
                <a:defRPr/>
              </a:pPr>
              <a:t>101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dirty="0">
              <a:solidFill>
                <a:schemeClr val="accent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85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81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538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</a:t>
            </a:r>
          </a:p>
        </p:txBody>
      </p:sp>
      <p:sp>
        <p:nvSpPr>
          <p:cNvPr id="2662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© 2010 Palo Alto Networks. Proprietary and Confidential.</a:t>
            </a:r>
          </a:p>
        </p:txBody>
      </p:sp>
      <p:sp>
        <p:nvSpPr>
          <p:cNvPr id="2662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99FCD813-9754-486C-B7A8-1CAF8C29F340}" type="slidenum">
              <a:rPr lang="en-US" smtClean="0"/>
              <a:pPr/>
              <a:t>104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61912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Firewall helpers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 order to address the shortcomings, enterprises have been adding firewall helpers in their network</a:t>
            </a:r>
          </a:p>
          <a:p>
            <a:pPr lvl="1"/>
            <a:r>
              <a:rPr lang="en-US" sz="2400" dirty="0" smtClean="0"/>
              <a:t>IPS</a:t>
            </a:r>
          </a:p>
          <a:p>
            <a:pPr lvl="2"/>
            <a:r>
              <a:rPr lang="en-US" sz="2000" dirty="0" smtClean="0"/>
              <a:t>To detect threats as well to block unwanted applications</a:t>
            </a:r>
          </a:p>
          <a:p>
            <a:pPr lvl="1"/>
            <a:r>
              <a:rPr lang="en-US" sz="2400" dirty="0" smtClean="0"/>
              <a:t>Proxy with or without a Web Filter</a:t>
            </a:r>
          </a:p>
          <a:p>
            <a:pPr lvl="2"/>
            <a:r>
              <a:rPr lang="en-US" sz="2000" dirty="0" smtClean="0"/>
              <a:t>To control web access, but only on standard ports</a:t>
            </a:r>
          </a:p>
          <a:p>
            <a:pPr lvl="1"/>
            <a:r>
              <a:rPr lang="en-US" sz="2400" dirty="0" smtClean="0"/>
              <a:t>Network AV</a:t>
            </a:r>
          </a:p>
          <a:p>
            <a:pPr lvl="2"/>
            <a:r>
              <a:rPr lang="en-US" sz="2000" dirty="0" smtClean="0"/>
              <a:t>To scan and prevent malware infections</a:t>
            </a:r>
          </a:p>
          <a:p>
            <a:pPr lvl="1"/>
            <a:r>
              <a:rPr lang="en-US" sz="2400" dirty="0" smtClean="0"/>
              <a:t>IM, </a:t>
            </a:r>
            <a:r>
              <a:rPr lang="en-US" sz="2400" dirty="0" err="1" smtClean="0"/>
              <a:t>QoS</a:t>
            </a:r>
            <a:r>
              <a:rPr lang="en-US" sz="2400" dirty="0" smtClean="0"/>
              <a:t>, …</a:t>
            </a:r>
          </a:p>
          <a:p>
            <a:pPr lvl="2"/>
            <a:r>
              <a:rPr lang="en-US" sz="2000" dirty="0" smtClean="0"/>
              <a:t>To address remaining issues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11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513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Technology Sprawl &amp; Creep Are Not The Answer</a:t>
            </a:r>
          </a:p>
        </p:txBody>
      </p:sp>
      <p:sp>
        <p:nvSpPr>
          <p:cNvPr id="17410" name="Content Placeholder 4"/>
          <p:cNvSpPr>
            <a:spLocks noGrp="1"/>
          </p:cNvSpPr>
          <p:nvPr>
            <p:ph idx="1"/>
          </p:nvPr>
        </p:nvSpPr>
        <p:spPr>
          <a:xfrm>
            <a:off x="323850" y="3460750"/>
            <a:ext cx="8412163" cy="2686050"/>
          </a:xfrm>
        </p:spPr>
        <p:txBody>
          <a:bodyPr/>
          <a:lstStyle/>
          <a:p>
            <a:pPr>
              <a:buClrTx/>
            </a:pPr>
            <a:r>
              <a:rPr lang="en-US" dirty="0" smtClean="0">
                <a:solidFill>
                  <a:srgbClr val="326A89"/>
                </a:solidFill>
              </a:rPr>
              <a:t>“More stuff” doesn’t solve the problem</a:t>
            </a:r>
          </a:p>
          <a:p>
            <a:pPr>
              <a:buClrTx/>
            </a:pPr>
            <a:r>
              <a:rPr lang="en-US" dirty="0" smtClean="0">
                <a:solidFill>
                  <a:srgbClr val="326A89"/>
                </a:solidFill>
              </a:rPr>
              <a:t>Firewall “helpers” have limited view of traffic</a:t>
            </a:r>
          </a:p>
          <a:p>
            <a:pPr>
              <a:buClrTx/>
            </a:pPr>
            <a:r>
              <a:rPr lang="en-US" dirty="0" smtClean="0">
                <a:solidFill>
                  <a:srgbClr val="326A89"/>
                </a:solidFill>
              </a:rPr>
              <a:t>Complex and costly to buy and maintain</a:t>
            </a:r>
          </a:p>
        </p:txBody>
      </p:sp>
      <p:sp>
        <p:nvSpPr>
          <p:cNvPr id="17411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2011 </a:t>
            </a:r>
            <a:r>
              <a:rPr lang="en-US" dirty="0"/>
              <a:t>Palo Alto Networks. Proprietary and Confidential.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57FA2BCF-6635-4641-B134-43CDE04D2EDA}" type="slidenum">
              <a:rPr lang="en-US" smtClean="0"/>
              <a:pPr/>
              <a:t>12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6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1716088"/>
            <a:ext cx="820738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Line 4"/>
          <p:cNvSpPr>
            <a:spLocks noChangeShapeType="1"/>
          </p:cNvSpPr>
          <p:nvPr/>
        </p:nvSpPr>
        <p:spPr bwMode="auto">
          <a:xfrm>
            <a:off x="1360488" y="2417763"/>
            <a:ext cx="67945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7415" name="Picture 15" descr="internet_cloud.gif                                             001623CFkristinweimers                 BB7CB7DD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8388" y="1806575"/>
            <a:ext cx="16287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01"/>
          <p:cNvSpPr txBox="1">
            <a:spLocks noChangeArrowheads="1"/>
          </p:cNvSpPr>
          <p:nvPr/>
        </p:nvSpPr>
        <p:spPr bwMode="auto">
          <a:xfrm>
            <a:off x="7775575" y="2165350"/>
            <a:ext cx="10302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326A89"/>
                </a:solidFill>
              </a:rPr>
              <a:t>Internet</a:t>
            </a:r>
          </a:p>
        </p:txBody>
      </p:sp>
      <p:grpSp>
        <p:nvGrpSpPr>
          <p:cNvPr id="17417" name="Group 2"/>
          <p:cNvGrpSpPr>
            <a:grpSpLocks noChangeAspect="1"/>
          </p:cNvGrpSpPr>
          <p:nvPr/>
        </p:nvGrpSpPr>
        <p:grpSpPr bwMode="auto">
          <a:xfrm>
            <a:off x="79375" y="1800225"/>
            <a:ext cx="1592263" cy="1401763"/>
            <a:chOff x="251" y="2033"/>
            <a:chExt cx="1141" cy="958"/>
          </a:xfrm>
        </p:grpSpPr>
        <p:grpSp>
          <p:nvGrpSpPr>
            <p:cNvPr id="17439" name="Group 3"/>
            <p:cNvGrpSpPr>
              <a:grpSpLocks/>
            </p:cNvGrpSpPr>
            <p:nvPr/>
          </p:nvGrpSpPr>
          <p:grpSpPr bwMode="auto">
            <a:xfrm>
              <a:off x="251" y="2031"/>
              <a:ext cx="1141" cy="802"/>
              <a:chOff x="211" y="1235"/>
              <a:chExt cx="1013" cy="595"/>
            </a:xfrm>
          </p:grpSpPr>
          <p:pic>
            <p:nvPicPr>
              <p:cNvPr id="17441" name="Picture 4" descr="round_blue.gif                                                 001623CFkristinweimers                 BB7CB7DD: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11" y="1328"/>
                <a:ext cx="1013" cy="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2" name="Picture 5" descr="servers.gif                                                    001623CFkristinweimers                 BB7CB7DD: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32" y="1235"/>
                <a:ext cx="391" cy="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7443" name="Group 6"/>
              <p:cNvGrpSpPr>
                <a:grpSpLocks/>
              </p:cNvGrpSpPr>
              <p:nvPr/>
            </p:nvGrpSpPr>
            <p:grpSpPr bwMode="auto">
              <a:xfrm>
                <a:off x="280" y="1269"/>
                <a:ext cx="316" cy="399"/>
                <a:chOff x="156" y="1577"/>
                <a:chExt cx="413" cy="522"/>
              </a:xfrm>
            </p:grpSpPr>
            <p:pic>
              <p:nvPicPr>
                <p:cNvPr id="17447" name="Picture 7" descr="database.gif                                                   001623CFkristinweimers                 BB7CB7DD: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6" y="1577"/>
                  <a:ext cx="282" cy="3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448" name="Picture 8" descr="database.gif                                                   001623CFkristinweimers                 BB7CB7DD: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19" y="1662"/>
                  <a:ext cx="282" cy="3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449" name="Picture 9" descr="database.gif                                                   001623CFkristinweimers                 BB7CB7DD: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87" y="1755"/>
                  <a:ext cx="282" cy="3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7444" name="Picture 10" descr="user.gif                                                       001623CFkristinweimers                 BB7CB7DD: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869" y="1385"/>
                <a:ext cx="271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5" name="Picture 11" descr="user.gif                                                       001623CFkristinweimers                 BB7CB7DD: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59" y="1473"/>
                <a:ext cx="271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6" name="Picture 12" descr="user.gif                                                       001623CFkristinweimers                 BB7CB7DD: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07" y="1533"/>
                <a:ext cx="271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40" name="Text Box 13"/>
            <p:cNvSpPr txBox="1">
              <a:spLocks noChangeArrowheads="1"/>
            </p:cNvSpPr>
            <p:nvPr/>
          </p:nvSpPr>
          <p:spPr bwMode="auto">
            <a:xfrm>
              <a:off x="320" y="2799"/>
              <a:ext cx="1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 sz="1400" b="1"/>
            </a:p>
          </p:txBody>
        </p:sp>
      </p:grpSp>
      <p:pic>
        <p:nvPicPr>
          <p:cNvPr id="17418" name="Picture 12" descr="Untitled-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45263" y="2124075"/>
            <a:ext cx="55721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4" descr="Untitled-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30800" y="2101850"/>
            <a:ext cx="10445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9" descr="Untitled-15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49450" y="1746250"/>
            <a:ext cx="82391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9" descr="_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30625" y="2692400"/>
            <a:ext cx="8191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6" descr="Untitled-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25763" y="1768475"/>
            <a:ext cx="8159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7975" y="2613025"/>
            <a:ext cx="8223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349500" y="2078038"/>
            <a:ext cx="1846263" cy="706437"/>
            <a:chOff x="2349500" y="2078038"/>
            <a:chExt cx="1846263" cy="706437"/>
          </a:xfrm>
        </p:grpSpPr>
        <p:sp>
          <p:nvSpPr>
            <p:cNvPr id="17436" name="Line 35"/>
            <p:cNvSpPr>
              <a:spLocks noChangeShapeType="1"/>
            </p:cNvSpPr>
            <p:nvPr/>
          </p:nvSpPr>
          <p:spPr bwMode="auto">
            <a:xfrm>
              <a:off x="2349500" y="2078038"/>
              <a:ext cx="4763" cy="70643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7" name="Line 36"/>
            <p:cNvSpPr>
              <a:spLocks noChangeShapeType="1"/>
            </p:cNvSpPr>
            <p:nvPr/>
          </p:nvSpPr>
          <p:spPr bwMode="auto">
            <a:xfrm>
              <a:off x="4191000" y="2168525"/>
              <a:ext cx="4763" cy="59213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38" name="Line 36"/>
            <p:cNvSpPr>
              <a:spLocks noChangeShapeType="1"/>
            </p:cNvSpPr>
            <p:nvPr/>
          </p:nvSpPr>
          <p:spPr bwMode="auto">
            <a:xfrm>
              <a:off x="3348038" y="2157413"/>
              <a:ext cx="4762" cy="59372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32" name="Picture 30" descr="Untitled-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44688" y="2689225"/>
            <a:ext cx="8159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886325" y="1065213"/>
            <a:ext cx="2178050" cy="1582737"/>
            <a:chOff x="4886161" y="1065148"/>
            <a:chExt cx="2178050" cy="1582737"/>
          </a:xfrm>
        </p:grpSpPr>
        <p:sp>
          <p:nvSpPr>
            <p:cNvPr id="17427" name="Isosceles Triangle 32"/>
            <p:cNvSpPr>
              <a:spLocks/>
            </p:cNvSpPr>
            <p:nvPr/>
          </p:nvSpPr>
          <p:spPr bwMode="auto">
            <a:xfrm rot="6983294">
              <a:off x="5506080" y="1270729"/>
              <a:ext cx="1109662" cy="1473200"/>
            </a:xfrm>
            <a:prstGeom prst="triangle">
              <a:avLst>
                <a:gd name="adj" fmla="val 50000"/>
              </a:avLst>
            </a:prstGeom>
            <a:solidFill>
              <a:srgbClr val="316989">
                <a:alpha val="72156"/>
              </a:srgbClr>
            </a:solidFill>
            <a:ln w="12700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17428" name="Picture 30" descr="Untitled-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86161" y="1881123"/>
              <a:ext cx="81597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9" name="Picture 6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86161" y="1669985"/>
              <a:ext cx="820738" cy="550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0" name="Picture 12" descr="Untitled-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06999" y="2138298"/>
              <a:ext cx="557212" cy="50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1" name="Picture 49" descr="Untitled-15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90924" y="1603310"/>
              <a:ext cx="823912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2" name="Picture 26" descr="Untitled-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889336" y="1481073"/>
              <a:ext cx="81597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3" name="Picture 67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92511" y="1263585"/>
              <a:ext cx="8223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4" name="Picture 69" descr="_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894099" y="1198498"/>
              <a:ext cx="819150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5" name="Picture 54" descr="Untitled-1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97274" y="1065148"/>
              <a:ext cx="804862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" name="Content Placeholder 4"/>
          <p:cNvSpPr txBox="1">
            <a:spLocks/>
          </p:cNvSpPr>
          <p:nvPr/>
        </p:nvSpPr>
        <p:spPr bwMode="auto">
          <a:xfrm>
            <a:off x="323844" y="4976337"/>
            <a:ext cx="8412163" cy="3407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Tx/>
              <a:buSzPct val="85000"/>
              <a:buFont typeface="Times" pitchFamily="18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Putting all of this in the same box is just slow</a:t>
            </a:r>
          </a:p>
          <a:p>
            <a:pPr marL="230188" marR="0" lvl="0" indent="-230188" algn="l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85000"/>
              <a:buFont typeface="Times" pitchFamily="18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41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0188" marR="0" lvl="0" indent="-230188" algn="l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85000"/>
              <a:buFont typeface="Times" pitchFamily="18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41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7466E-6 -6.98358E-6 L -0.0295 -0.07704 " pathEditMode="relative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575E-6 7.17095E-6 L 0.12704 -0.14411 " pathEditMode="relative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983E-6 -7.92043E-6 L 0.10917 -0.0273 " pathEditMode="relative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E-6 -8.67453E-6 L 0.20964 -0.03123 " pathEditMode="relative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915E-6 5.47074E-6 L 0.22146 -0.15567 " pathEditMode="relative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983E-6 2.26694E-6 L 0.31621 -0.01966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085E-6 -1.12885E-6 L 0.31917 -0.14758 " pathEditMode="relative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81258"/>
          <a:lstStyle/>
          <a:p>
            <a:pPr indent="0" eaLnBrk="1" hangingPunct="1"/>
            <a:r>
              <a:rPr lang="en-US"/>
              <a:t>Traditional Multi-Pass Architectures are Slow</a:t>
            </a:r>
          </a:p>
        </p:txBody>
      </p:sp>
      <p:grpSp>
        <p:nvGrpSpPr>
          <p:cNvPr id="94212" name="Group 3"/>
          <p:cNvGrpSpPr>
            <a:grpSpLocks/>
          </p:cNvGrpSpPr>
          <p:nvPr/>
        </p:nvGrpSpPr>
        <p:grpSpPr bwMode="auto">
          <a:xfrm>
            <a:off x="428625" y="4127500"/>
            <a:ext cx="1728788" cy="533400"/>
            <a:chOff x="0" y="0"/>
            <a:chExt cx="1089" cy="336"/>
          </a:xfrm>
        </p:grpSpPr>
        <p:sp>
          <p:nvSpPr>
            <p:cNvPr id="71684" name="AutoShape 4"/>
            <p:cNvSpPr>
              <a:spLocks/>
            </p:cNvSpPr>
            <p:nvPr/>
          </p:nvSpPr>
          <p:spPr bwMode="auto">
            <a:xfrm>
              <a:off x="0" y="0"/>
              <a:ext cx="1089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324" name="Rectangle 5"/>
            <p:cNvSpPr>
              <a:spLocks/>
            </p:cNvSpPr>
            <p:nvPr/>
          </p:nvSpPr>
          <p:spPr bwMode="auto">
            <a:xfrm>
              <a:off x="16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63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Port/Protocol-based ID</a:t>
              </a:r>
            </a:p>
          </p:txBody>
        </p:sp>
      </p:grpSp>
      <p:grpSp>
        <p:nvGrpSpPr>
          <p:cNvPr id="94213" name="Group 6"/>
          <p:cNvGrpSpPr>
            <a:grpSpLocks/>
          </p:cNvGrpSpPr>
          <p:nvPr/>
        </p:nvGrpSpPr>
        <p:grpSpPr bwMode="auto">
          <a:xfrm>
            <a:off x="433388" y="5087938"/>
            <a:ext cx="1728787" cy="830262"/>
            <a:chOff x="0" y="0"/>
            <a:chExt cx="1089" cy="523"/>
          </a:xfrm>
        </p:grpSpPr>
        <p:sp>
          <p:nvSpPr>
            <p:cNvPr id="71687" name="AutoShape 7"/>
            <p:cNvSpPr>
              <a:spLocks/>
            </p:cNvSpPr>
            <p:nvPr/>
          </p:nvSpPr>
          <p:spPr bwMode="auto">
            <a:xfrm>
              <a:off x="0" y="0"/>
              <a:ext cx="1089" cy="523"/>
            </a:xfrm>
            <a:prstGeom prst="roundRect">
              <a:avLst>
                <a:gd name="adj" fmla="val 16662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322" name="Rectangle 8"/>
            <p:cNvSpPr>
              <a:spLocks/>
            </p:cNvSpPr>
            <p:nvPr/>
          </p:nvSpPr>
          <p:spPr bwMode="auto">
            <a:xfrm>
              <a:off x="24" y="69"/>
              <a:ext cx="104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89297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L2/L3 Networking, HA, Config Management, Reporting</a:t>
              </a:r>
            </a:p>
          </p:txBody>
        </p:sp>
      </p:grpSp>
      <p:grpSp>
        <p:nvGrpSpPr>
          <p:cNvPr id="94214" name="Group 9"/>
          <p:cNvGrpSpPr>
            <a:grpSpLocks/>
          </p:cNvGrpSpPr>
          <p:nvPr/>
        </p:nvGrpSpPr>
        <p:grpSpPr bwMode="auto">
          <a:xfrm rot="5400000" flipH="1">
            <a:off x="92075" y="5330825"/>
            <a:ext cx="304800" cy="336550"/>
            <a:chOff x="0" y="0"/>
            <a:chExt cx="192" cy="212"/>
          </a:xfrm>
        </p:grpSpPr>
        <p:sp>
          <p:nvSpPr>
            <p:cNvPr id="71690" name="AutoShape 10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15" name="Group 11"/>
          <p:cNvGrpSpPr>
            <a:grpSpLocks/>
          </p:cNvGrpSpPr>
          <p:nvPr/>
        </p:nvGrpSpPr>
        <p:grpSpPr bwMode="auto">
          <a:xfrm>
            <a:off x="612775" y="4681538"/>
            <a:ext cx="304800" cy="334962"/>
            <a:chOff x="0" y="0"/>
            <a:chExt cx="192" cy="211"/>
          </a:xfrm>
        </p:grpSpPr>
        <p:sp>
          <p:nvSpPr>
            <p:cNvPr id="71692" name="AutoShape 12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16" name="Group 13"/>
          <p:cNvGrpSpPr>
            <a:grpSpLocks/>
          </p:cNvGrpSpPr>
          <p:nvPr/>
        </p:nvGrpSpPr>
        <p:grpSpPr bwMode="auto">
          <a:xfrm rot="10800000" flipH="1">
            <a:off x="1673225" y="4711700"/>
            <a:ext cx="304800" cy="336550"/>
            <a:chOff x="0" y="0"/>
            <a:chExt cx="192" cy="212"/>
          </a:xfrm>
        </p:grpSpPr>
        <p:sp>
          <p:nvSpPr>
            <p:cNvPr id="71694" name="AutoShape 14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17" name="Group 15"/>
          <p:cNvGrpSpPr>
            <a:grpSpLocks/>
          </p:cNvGrpSpPr>
          <p:nvPr/>
        </p:nvGrpSpPr>
        <p:grpSpPr bwMode="auto">
          <a:xfrm rot="5400000" flipH="1">
            <a:off x="2243138" y="5314950"/>
            <a:ext cx="304800" cy="336550"/>
            <a:chOff x="0" y="0"/>
            <a:chExt cx="192" cy="212"/>
          </a:xfrm>
        </p:grpSpPr>
        <p:sp>
          <p:nvSpPr>
            <p:cNvPr id="71696" name="AutoShape 16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18" name="Group 17"/>
          <p:cNvGrpSpPr>
            <a:grpSpLocks/>
          </p:cNvGrpSpPr>
          <p:nvPr/>
        </p:nvGrpSpPr>
        <p:grpSpPr bwMode="auto">
          <a:xfrm>
            <a:off x="2589213" y="4108450"/>
            <a:ext cx="1728787" cy="533400"/>
            <a:chOff x="0" y="0"/>
            <a:chExt cx="1089" cy="336"/>
          </a:xfrm>
        </p:grpSpPr>
        <p:sp>
          <p:nvSpPr>
            <p:cNvPr id="71698" name="AutoShape 18"/>
            <p:cNvSpPr>
              <a:spLocks/>
            </p:cNvSpPr>
            <p:nvPr/>
          </p:nvSpPr>
          <p:spPr bwMode="auto">
            <a:xfrm>
              <a:off x="0" y="0"/>
              <a:ext cx="1089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316" name="Rectangle 19"/>
            <p:cNvSpPr>
              <a:spLocks/>
            </p:cNvSpPr>
            <p:nvPr/>
          </p:nvSpPr>
          <p:spPr bwMode="auto">
            <a:xfrm>
              <a:off x="16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63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Port/Protocol-based ID</a:t>
              </a:r>
            </a:p>
          </p:txBody>
        </p:sp>
      </p:grpSp>
      <p:grpSp>
        <p:nvGrpSpPr>
          <p:cNvPr id="94219" name="Group 20"/>
          <p:cNvGrpSpPr>
            <a:grpSpLocks/>
          </p:cNvGrpSpPr>
          <p:nvPr/>
        </p:nvGrpSpPr>
        <p:grpSpPr bwMode="auto">
          <a:xfrm>
            <a:off x="2601913" y="3160713"/>
            <a:ext cx="1722437" cy="533400"/>
            <a:chOff x="0" y="0"/>
            <a:chExt cx="1085" cy="336"/>
          </a:xfrm>
        </p:grpSpPr>
        <p:sp>
          <p:nvSpPr>
            <p:cNvPr id="71701" name="AutoShape 21"/>
            <p:cNvSpPr>
              <a:spLocks/>
            </p:cNvSpPr>
            <p:nvPr/>
          </p:nvSpPr>
          <p:spPr bwMode="auto">
            <a:xfrm>
              <a:off x="0" y="0"/>
              <a:ext cx="1085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314" name="Rectangle 22"/>
            <p:cNvSpPr>
              <a:spLocks/>
            </p:cNvSpPr>
            <p:nvPr/>
          </p:nvSpPr>
          <p:spPr bwMode="auto">
            <a:xfrm>
              <a:off x="14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58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HTTP Decoder</a:t>
              </a:r>
            </a:p>
          </p:txBody>
        </p:sp>
      </p:grpSp>
      <p:grpSp>
        <p:nvGrpSpPr>
          <p:cNvPr id="94220" name="Group 23"/>
          <p:cNvGrpSpPr>
            <a:grpSpLocks/>
          </p:cNvGrpSpPr>
          <p:nvPr/>
        </p:nvGrpSpPr>
        <p:grpSpPr bwMode="auto">
          <a:xfrm>
            <a:off x="2803525" y="2757488"/>
            <a:ext cx="304800" cy="334962"/>
            <a:chOff x="0" y="0"/>
            <a:chExt cx="192" cy="211"/>
          </a:xfrm>
        </p:grpSpPr>
        <p:sp>
          <p:nvSpPr>
            <p:cNvPr id="71704" name="AutoShape 24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21" name="Group 25"/>
          <p:cNvGrpSpPr>
            <a:grpSpLocks/>
          </p:cNvGrpSpPr>
          <p:nvPr/>
        </p:nvGrpSpPr>
        <p:grpSpPr bwMode="auto">
          <a:xfrm rot="10800000" flipH="1">
            <a:off x="3863975" y="2787650"/>
            <a:ext cx="304800" cy="336550"/>
            <a:chOff x="0" y="0"/>
            <a:chExt cx="192" cy="212"/>
          </a:xfrm>
        </p:grpSpPr>
        <p:sp>
          <p:nvSpPr>
            <p:cNvPr id="71706" name="AutoShape 26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22" name="Group 27"/>
          <p:cNvGrpSpPr>
            <a:grpSpLocks/>
          </p:cNvGrpSpPr>
          <p:nvPr/>
        </p:nvGrpSpPr>
        <p:grpSpPr bwMode="auto">
          <a:xfrm>
            <a:off x="2593975" y="5068888"/>
            <a:ext cx="1728788" cy="830262"/>
            <a:chOff x="0" y="0"/>
            <a:chExt cx="1089" cy="523"/>
          </a:xfrm>
        </p:grpSpPr>
        <p:sp>
          <p:nvSpPr>
            <p:cNvPr id="71708" name="AutoShape 28"/>
            <p:cNvSpPr>
              <a:spLocks/>
            </p:cNvSpPr>
            <p:nvPr/>
          </p:nvSpPr>
          <p:spPr bwMode="auto">
            <a:xfrm>
              <a:off x="0" y="0"/>
              <a:ext cx="1089" cy="523"/>
            </a:xfrm>
            <a:prstGeom prst="roundRect">
              <a:avLst>
                <a:gd name="adj" fmla="val 16662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310" name="Rectangle 29"/>
            <p:cNvSpPr>
              <a:spLocks/>
            </p:cNvSpPr>
            <p:nvPr/>
          </p:nvSpPr>
          <p:spPr bwMode="auto">
            <a:xfrm>
              <a:off x="24" y="69"/>
              <a:ext cx="104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89297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L2/L3 Networking, HA, Config Management, Reporting</a:t>
              </a:r>
            </a:p>
          </p:txBody>
        </p:sp>
      </p:grpSp>
      <p:grpSp>
        <p:nvGrpSpPr>
          <p:cNvPr id="94223" name="Group 30"/>
          <p:cNvGrpSpPr>
            <a:grpSpLocks/>
          </p:cNvGrpSpPr>
          <p:nvPr/>
        </p:nvGrpSpPr>
        <p:grpSpPr bwMode="auto">
          <a:xfrm>
            <a:off x="2600325" y="2232025"/>
            <a:ext cx="1722438" cy="533400"/>
            <a:chOff x="0" y="0"/>
            <a:chExt cx="1085" cy="336"/>
          </a:xfrm>
        </p:grpSpPr>
        <p:sp>
          <p:nvSpPr>
            <p:cNvPr id="71711" name="AutoShape 31"/>
            <p:cNvSpPr>
              <a:spLocks/>
            </p:cNvSpPr>
            <p:nvPr/>
          </p:nvSpPr>
          <p:spPr bwMode="auto">
            <a:xfrm>
              <a:off x="0" y="0"/>
              <a:ext cx="1085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308" name="Rectangle 32"/>
            <p:cNvSpPr>
              <a:spLocks/>
            </p:cNvSpPr>
            <p:nvPr/>
          </p:nvSpPr>
          <p:spPr bwMode="auto">
            <a:xfrm>
              <a:off x="14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58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URL Filtering Policy</a:t>
              </a:r>
            </a:p>
          </p:txBody>
        </p:sp>
      </p:grpSp>
      <p:grpSp>
        <p:nvGrpSpPr>
          <p:cNvPr id="94224" name="Group 33"/>
          <p:cNvGrpSpPr>
            <a:grpSpLocks/>
          </p:cNvGrpSpPr>
          <p:nvPr/>
        </p:nvGrpSpPr>
        <p:grpSpPr bwMode="auto">
          <a:xfrm>
            <a:off x="2789238" y="3702050"/>
            <a:ext cx="304800" cy="334963"/>
            <a:chOff x="0" y="0"/>
            <a:chExt cx="192" cy="211"/>
          </a:xfrm>
        </p:grpSpPr>
        <p:sp>
          <p:nvSpPr>
            <p:cNvPr id="71714" name="AutoShape 34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25" name="Group 35"/>
          <p:cNvGrpSpPr>
            <a:grpSpLocks/>
          </p:cNvGrpSpPr>
          <p:nvPr/>
        </p:nvGrpSpPr>
        <p:grpSpPr bwMode="auto">
          <a:xfrm rot="10800000" flipH="1">
            <a:off x="3849688" y="3732213"/>
            <a:ext cx="304800" cy="336550"/>
            <a:chOff x="0" y="0"/>
            <a:chExt cx="192" cy="212"/>
          </a:xfrm>
        </p:grpSpPr>
        <p:sp>
          <p:nvSpPr>
            <p:cNvPr id="71716" name="AutoShape 36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26" name="Group 37"/>
          <p:cNvGrpSpPr>
            <a:grpSpLocks/>
          </p:cNvGrpSpPr>
          <p:nvPr/>
        </p:nvGrpSpPr>
        <p:grpSpPr bwMode="auto">
          <a:xfrm>
            <a:off x="2773363" y="4662488"/>
            <a:ext cx="304800" cy="334962"/>
            <a:chOff x="0" y="0"/>
            <a:chExt cx="192" cy="211"/>
          </a:xfrm>
        </p:grpSpPr>
        <p:sp>
          <p:nvSpPr>
            <p:cNvPr id="71718" name="AutoShape 38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27" name="Group 39"/>
          <p:cNvGrpSpPr>
            <a:grpSpLocks/>
          </p:cNvGrpSpPr>
          <p:nvPr/>
        </p:nvGrpSpPr>
        <p:grpSpPr bwMode="auto">
          <a:xfrm rot="10800000" flipH="1">
            <a:off x="3833813" y="4692650"/>
            <a:ext cx="304800" cy="336550"/>
            <a:chOff x="0" y="0"/>
            <a:chExt cx="192" cy="212"/>
          </a:xfrm>
        </p:grpSpPr>
        <p:sp>
          <p:nvSpPr>
            <p:cNvPr id="71720" name="AutoShape 40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28" name="Group 41"/>
          <p:cNvGrpSpPr>
            <a:grpSpLocks/>
          </p:cNvGrpSpPr>
          <p:nvPr/>
        </p:nvGrpSpPr>
        <p:grpSpPr bwMode="auto">
          <a:xfrm rot="5400000" flipH="1">
            <a:off x="4403725" y="5297488"/>
            <a:ext cx="304800" cy="336550"/>
            <a:chOff x="0" y="0"/>
            <a:chExt cx="192" cy="212"/>
          </a:xfrm>
        </p:grpSpPr>
        <p:sp>
          <p:nvSpPr>
            <p:cNvPr id="71722" name="AutoShape 42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29" name="Group 43"/>
          <p:cNvGrpSpPr>
            <a:grpSpLocks/>
          </p:cNvGrpSpPr>
          <p:nvPr/>
        </p:nvGrpSpPr>
        <p:grpSpPr bwMode="auto">
          <a:xfrm>
            <a:off x="4743450" y="4108450"/>
            <a:ext cx="1728788" cy="533400"/>
            <a:chOff x="0" y="0"/>
            <a:chExt cx="1089" cy="336"/>
          </a:xfrm>
        </p:grpSpPr>
        <p:sp>
          <p:nvSpPr>
            <p:cNvPr id="71724" name="AutoShape 44"/>
            <p:cNvSpPr>
              <a:spLocks/>
            </p:cNvSpPr>
            <p:nvPr/>
          </p:nvSpPr>
          <p:spPr bwMode="auto">
            <a:xfrm>
              <a:off x="0" y="0"/>
              <a:ext cx="1089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301" name="Rectangle 45"/>
            <p:cNvSpPr>
              <a:spLocks/>
            </p:cNvSpPr>
            <p:nvPr/>
          </p:nvSpPr>
          <p:spPr bwMode="auto">
            <a:xfrm>
              <a:off x="16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63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Port/Protocol-based ID</a:t>
              </a:r>
            </a:p>
          </p:txBody>
        </p:sp>
      </p:grpSp>
      <p:grpSp>
        <p:nvGrpSpPr>
          <p:cNvPr id="94230" name="Group 46"/>
          <p:cNvGrpSpPr>
            <a:grpSpLocks/>
          </p:cNvGrpSpPr>
          <p:nvPr/>
        </p:nvGrpSpPr>
        <p:grpSpPr bwMode="auto">
          <a:xfrm>
            <a:off x="4756150" y="2208213"/>
            <a:ext cx="1722438" cy="533400"/>
            <a:chOff x="0" y="0"/>
            <a:chExt cx="1085" cy="336"/>
          </a:xfrm>
        </p:grpSpPr>
        <p:sp>
          <p:nvSpPr>
            <p:cNvPr id="71727" name="AutoShape 47"/>
            <p:cNvSpPr>
              <a:spLocks/>
            </p:cNvSpPr>
            <p:nvPr/>
          </p:nvSpPr>
          <p:spPr bwMode="auto">
            <a:xfrm>
              <a:off x="0" y="0"/>
              <a:ext cx="1085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99" name="Rectangle 48"/>
            <p:cNvSpPr>
              <a:spLocks/>
            </p:cNvSpPr>
            <p:nvPr/>
          </p:nvSpPr>
          <p:spPr bwMode="auto">
            <a:xfrm>
              <a:off x="14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58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IPS Signatures</a:t>
              </a:r>
            </a:p>
          </p:txBody>
        </p:sp>
      </p:grpSp>
      <p:grpSp>
        <p:nvGrpSpPr>
          <p:cNvPr id="94231" name="Group 49"/>
          <p:cNvGrpSpPr>
            <a:grpSpLocks/>
          </p:cNvGrpSpPr>
          <p:nvPr/>
        </p:nvGrpSpPr>
        <p:grpSpPr bwMode="auto">
          <a:xfrm>
            <a:off x="4957763" y="1804988"/>
            <a:ext cx="304800" cy="334962"/>
            <a:chOff x="0" y="0"/>
            <a:chExt cx="192" cy="211"/>
          </a:xfrm>
        </p:grpSpPr>
        <p:sp>
          <p:nvSpPr>
            <p:cNvPr id="71730" name="AutoShape 50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32" name="Group 51"/>
          <p:cNvGrpSpPr>
            <a:grpSpLocks/>
          </p:cNvGrpSpPr>
          <p:nvPr/>
        </p:nvGrpSpPr>
        <p:grpSpPr bwMode="auto">
          <a:xfrm rot="10800000" flipH="1">
            <a:off x="6018213" y="1835150"/>
            <a:ext cx="304800" cy="336550"/>
            <a:chOff x="0" y="0"/>
            <a:chExt cx="192" cy="212"/>
          </a:xfrm>
        </p:grpSpPr>
        <p:sp>
          <p:nvSpPr>
            <p:cNvPr id="71732" name="AutoShape 52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33" name="Group 53"/>
          <p:cNvGrpSpPr>
            <a:grpSpLocks/>
          </p:cNvGrpSpPr>
          <p:nvPr/>
        </p:nvGrpSpPr>
        <p:grpSpPr bwMode="auto">
          <a:xfrm>
            <a:off x="4748213" y="5068888"/>
            <a:ext cx="1728787" cy="830262"/>
            <a:chOff x="0" y="0"/>
            <a:chExt cx="1089" cy="523"/>
          </a:xfrm>
        </p:grpSpPr>
        <p:sp>
          <p:nvSpPr>
            <p:cNvPr id="71734" name="AutoShape 54"/>
            <p:cNvSpPr>
              <a:spLocks/>
            </p:cNvSpPr>
            <p:nvPr/>
          </p:nvSpPr>
          <p:spPr bwMode="auto">
            <a:xfrm>
              <a:off x="0" y="0"/>
              <a:ext cx="1089" cy="523"/>
            </a:xfrm>
            <a:prstGeom prst="roundRect">
              <a:avLst>
                <a:gd name="adj" fmla="val 16662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95" name="Rectangle 55"/>
            <p:cNvSpPr>
              <a:spLocks/>
            </p:cNvSpPr>
            <p:nvPr/>
          </p:nvSpPr>
          <p:spPr bwMode="auto">
            <a:xfrm>
              <a:off x="24" y="69"/>
              <a:ext cx="104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89297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L2/L3 Networking, HA, Config Management, Reporting</a:t>
              </a:r>
            </a:p>
          </p:txBody>
        </p:sp>
      </p:grpSp>
      <p:grpSp>
        <p:nvGrpSpPr>
          <p:cNvPr id="94234" name="Group 56"/>
          <p:cNvGrpSpPr>
            <a:grpSpLocks/>
          </p:cNvGrpSpPr>
          <p:nvPr/>
        </p:nvGrpSpPr>
        <p:grpSpPr bwMode="auto">
          <a:xfrm>
            <a:off x="4754563" y="1279525"/>
            <a:ext cx="1722437" cy="533400"/>
            <a:chOff x="0" y="0"/>
            <a:chExt cx="1085" cy="336"/>
          </a:xfrm>
        </p:grpSpPr>
        <p:sp>
          <p:nvSpPr>
            <p:cNvPr id="71737" name="AutoShape 57"/>
            <p:cNvSpPr>
              <a:spLocks/>
            </p:cNvSpPr>
            <p:nvPr/>
          </p:nvSpPr>
          <p:spPr bwMode="auto">
            <a:xfrm>
              <a:off x="0" y="0"/>
              <a:ext cx="1085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93" name="Rectangle 58"/>
            <p:cNvSpPr>
              <a:spLocks/>
            </p:cNvSpPr>
            <p:nvPr/>
          </p:nvSpPr>
          <p:spPr bwMode="auto">
            <a:xfrm>
              <a:off x="14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58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IPS Policy</a:t>
              </a:r>
            </a:p>
          </p:txBody>
        </p:sp>
      </p:grpSp>
      <p:grpSp>
        <p:nvGrpSpPr>
          <p:cNvPr id="94235" name="Group 59"/>
          <p:cNvGrpSpPr>
            <a:grpSpLocks/>
          </p:cNvGrpSpPr>
          <p:nvPr/>
        </p:nvGrpSpPr>
        <p:grpSpPr bwMode="auto">
          <a:xfrm>
            <a:off x="4943475" y="2749550"/>
            <a:ext cx="304800" cy="334963"/>
            <a:chOff x="0" y="0"/>
            <a:chExt cx="192" cy="211"/>
          </a:xfrm>
        </p:grpSpPr>
        <p:sp>
          <p:nvSpPr>
            <p:cNvPr id="71740" name="AutoShape 60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36" name="Group 61"/>
          <p:cNvGrpSpPr>
            <a:grpSpLocks/>
          </p:cNvGrpSpPr>
          <p:nvPr/>
        </p:nvGrpSpPr>
        <p:grpSpPr bwMode="auto">
          <a:xfrm rot="10800000" flipH="1">
            <a:off x="6003925" y="2779713"/>
            <a:ext cx="304800" cy="336550"/>
            <a:chOff x="0" y="0"/>
            <a:chExt cx="192" cy="212"/>
          </a:xfrm>
        </p:grpSpPr>
        <p:sp>
          <p:nvSpPr>
            <p:cNvPr id="71742" name="AutoShape 62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37" name="Group 63"/>
          <p:cNvGrpSpPr>
            <a:grpSpLocks/>
          </p:cNvGrpSpPr>
          <p:nvPr/>
        </p:nvGrpSpPr>
        <p:grpSpPr bwMode="auto">
          <a:xfrm>
            <a:off x="4927600" y="4662488"/>
            <a:ext cx="304800" cy="334962"/>
            <a:chOff x="0" y="0"/>
            <a:chExt cx="192" cy="211"/>
          </a:xfrm>
        </p:grpSpPr>
        <p:sp>
          <p:nvSpPr>
            <p:cNvPr id="71744" name="AutoShape 64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38" name="Group 65"/>
          <p:cNvGrpSpPr>
            <a:grpSpLocks/>
          </p:cNvGrpSpPr>
          <p:nvPr/>
        </p:nvGrpSpPr>
        <p:grpSpPr bwMode="auto">
          <a:xfrm rot="10800000" flipH="1">
            <a:off x="5988050" y="4692650"/>
            <a:ext cx="304800" cy="336550"/>
            <a:chOff x="0" y="0"/>
            <a:chExt cx="192" cy="212"/>
          </a:xfrm>
        </p:grpSpPr>
        <p:sp>
          <p:nvSpPr>
            <p:cNvPr id="71746" name="AutoShape 66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39" name="Group 67"/>
          <p:cNvGrpSpPr>
            <a:grpSpLocks/>
          </p:cNvGrpSpPr>
          <p:nvPr/>
        </p:nvGrpSpPr>
        <p:grpSpPr bwMode="auto">
          <a:xfrm rot="5400000" flipH="1">
            <a:off x="6550025" y="5295900"/>
            <a:ext cx="304800" cy="336550"/>
            <a:chOff x="0" y="0"/>
            <a:chExt cx="192" cy="212"/>
          </a:xfrm>
        </p:grpSpPr>
        <p:sp>
          <p:nvSpPr>
            <p:cNvPr id="71748" name="AutoShape 68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40" name="Group 69"/>
          <p:cNvGrpSpPr>
            <a:grpSpLocks/>
          </p:cNvGrpSpPr>
          <p:nvPr/>
        </p:nvGrpSpPr>
        <p:grpSpPr bwMode="auto">
          <a:xfrm>
            <a:off x="6907213" y="4116388"/>
            <a:ext cx="1728787" cy="533400"/>
            <a:chOff x="0" y="0"/>
            <a:chExt cx="1089" cy="336"/>
          </a:xfrm>
        </p:grpSpPr>
        <p:sp>
          <p:nvSpPr>
            <p:cNvPr id="71750" name="AutoShape 70"/>
            <p:cNvSpPr>
              <a:spLocks/>
            </p:cNvSpPr>
            <p:nvPr/>
          </p:nvSpPr>
          <p:spPr bwMode="auto">
            <a:xfrm>
              <a:off x="0" y="0"/>
              <a:ext cx="1089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86" name="Rectangle 71"/>
            <p:cNvSpPr>
              <a:spLocks/>
            </p:cNvSpPr>
            <p:nvPr/>
          </p:nvSpPr>
          <p:spPr bwMode="auto">
            <a:xfrm>
              <a:off x="16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63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Port/Protocol-based ID</a:t>
              </a:r>
            </a:p>
          </p:txBody>
        </p:sp>
      </p:grpSp>
      <p:grpSp>
        <p:nvGrpSpPr>
          <p:cNvPr id="94241" name="Group 72"/>
          <p:cNvGrpSpPr>
            <a:grpSpLocks/>
          </p:cNvGrpSpPr>
          <p:nvPr/>
        </p:nvGrpSpPr>
        <p:grpSpPr bwMode="auto">
          <a:xfrm>
            <a:off x="6919913" y="2216150"/>
            <a:ext cx="1722437" cy="533400"/>
            <a:chOff x="0" y="0"/>
            <a:chExt cx="1085" cy="336"/>
          </a:xfrm>
        </p:grpSpPr>
        <p:sp>
          <p:nvSpPr>
            <p:cNvPr id="71753" name="AutoShape 73"/>
            <p:cNvSpPr>
              <a:spLocks/>
            </p:cNvSpPr>
            <p:nvPr/>
          </p:nvSpPr>
          <p:spPr bwMode="auto">
            <a:xfrm>
              <a:off x="0" y="0"/>
              <a:ext cx="1085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84" name="Rectangle 74"/>
            <p:cNvSpPr>
              <a:spLocks/>
            </p:cNvSpPr>
            <p:nvPr/>
          </p:nvSpPr>
          <p:spPr bwMode="auto">
            <a:xfrm>
              <a:off x="14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58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AV Signatures</a:t>
              </a:r>
            </a:p>
          </p:txBody>
        </p:sp>
      </p:grpSp>
      <p:grpSp>
        <p:nvGrpSpPr>
          <p:cNvPr id="94242" name="Group 75"/>
          <p:cNvGrpSpPr>
            <a:grpSpLocks/>
          </p:cNvGrpSpPr>
          <p:nvPr/>
        </p:nvGrpSpPr>
        <p:grpSpPr bwMode="auto">
          <a:xfrm>
            <a:off x="7121525" y="1812925"/>
            <a:ext cx="304800" cy="334963"/>
            <a:chOff x="0" y="0"/>
            <a:chExt cx="192" cy="211"/>
          </a:xfrm>
        </p:grpSpPr>
        <p:sp>
          <p:nvSpPr>
            <p:cNvPr id="71756" name="AutoShape 76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43" name="Group 77"/>
          <p:cNvGrpSpPr>
            <a:grpSpLocks/>
          </p:cNvGrpSpPr>
          <p:nvPr/>
        </p:nvGrpSpPr>
        <p:grpSpPr bwMode="auto">
          <a:xfrm rot="10800000" flipH="1">
            <a:off x="8181975" y="1843088"/>
            <a:ext cx="304800" cy="336550"/>
            <a:chOff x="0" y="0"/>
            <a:chExt cx="192" cy="212"/>
          </a:xfrm>
        </p:grpSpPr>
        <p:sp>
          <p:nvSpPr>
            <p:cNvPr id="71758" name="AutoShape 78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44" name="Group 79"/>
          <p:cNvGrpSpPr>
            <a:grpSpLocks/>
          </p:cNvGrpSpPr>
          <p:nvPr/>
        </p:nvGrpSpPr>
        <p:grpSpPr bwMode="auto">
          <a:xfrm>
            <a:off x="6911975" y="5076825"/>
            <a:ext cx="1728788" cy="830263"/>
            <a:chOff x="0" y="0"/>
            <a:chExt cx="1089" cy="523"/>
          </a:xfrm>
        </p:grpSpPr>
        <p:sp>
          <p:nvSpPr>
            <p:cNvPr id="71760" name="AutoShape 80"/>
            <p:cNvSpPr>
              <a:spLocks/>
            </p:cNvSpPr>
            <p:nvPr/>
          </p:nvSpPr>
          <p:spPr bwMode="auto">
            <a:xfrm>
              <a:off x="0" y="0"/>
              <a:ext cx="1089" cy="523"/>
            </a:xfrm>
            <a:prstGeom prst="roundRect">
              <a:avLst>
                <a:gd name="adj" fmla="val 16662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80" name="Rectangle 81"/>
            <p:cNvSpPr>
              <a:spLocks/>
            </p:cNvSpPr>
            <p:nvPr/>
          </p:nvSpPr>
          <p:spPr bwMode="auto">
            <a:xfrm>
              <a:off x="24" y="69"/>
              <a:ext cx="104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89297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L2/L3 Networking, HA, Config Management, Reporting</a:t>
              </a:r>
            </a:p>
          </p:txBody>
        </p:sp>
      </p:grpSp>
      <p:grpSp>
        <p:nvGrpSpPr>
          <p:cNvPr id="94245" name="Group 82"/>
          <p:cNvGrpSpPr>
            <a:grpSpLocks/>
          </p:cNvGrpSpPr>
          <p:nvPr/>
        </p:nvGrpSpPr>
        <p:grpSpPr bwMode="auto">
          <a:xfrm>
            <a:off x="6918325" y="1287463"/>
            <a:ext cx="1722438" cy="533400"/>
            <a:chOff x="0" y="0"/>
            <a:chExt cx="1085" cy="336"/>
          </a:xfrm>
        </p:grpSpPr>
        <p:sp>
          <p:nvSpPr>
            <p:cNvPr id="71763" name="AutoShape 83"/>
            <p:cNvSpPr>
              <a:spLocks/>
            </p:cNvSpPr>
            <p:nvPr/>
          </p:nvSpPr>
          <p:spPr bwMode="auto">
            <a:xfrm>
              <a:off x="0" y="0"/>
              <a:ext cx="1085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78" name="Rectangle 84"/>
            <p:cNvSpPr>
              <a:spLocks/>
            </p:cNvSpPr>
            <p:nvPr/>
          </p:nvSpPr>
          <p:spPr bwMode="auto">
            <a:xfrm>
              <a:off x="14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58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AV Policy</a:t>
              </a:r>
            </a:p>
          </p:txBody>
        </p:sp>
      </p:grpSp>
      <p:grpSp>
        <p:nvGrpSpPr>
          <p:cNvPr id="94246" name="Group 85"/>
          <p:cNvGrpSpPr>
            <a:grpSpLocks/>
          </p:cNvGrpSpPr>
          <p:nvPr/>
        </p:nvGrpSpPr>
        <p:grpSpPr bwMode="auto">
          <a:xfrm>
            <a:off x="7107238" y="2757488"/>
            <a:ext cx="304800" cy="334962"/>
            <a:chOff x="0" y="0"/>
            <a:chExt cx="192" cy="211"/>
          </a:xfrm>
        </p:grpSpPr>
        <p:sp>
          <p:nvSpPr>
            <p:cNvPr id="71766" name="AutoShape 86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47" name="Group 87"/>
          <p:cNvGrpSpPr>
            <a:grpSpLocks/>
          </p:cNvGrpSpPr>
          <p:nvPr/>
        </p:nvGrpSpPr>
        <p:grpSpPr bwMode="auto">
          <a:xfrm rot="10800000" flipH="1">
            <a:off x="8167688" y="2787650"/>
            <a:ext cx="304800" cy="336550"/>
            <a:chOff x="0" y="0"/>
            <a:chExt cx="192" cy="212"/>
          </a:xfrm>
        </p:grpSpPr>
        <p:sp>
          <p:nvSpPr>
            <p:cNvPr id="71768" name="AutoShape 88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48" name="Group 89"/>
          <p:cNvGrpSpPr>
            <a:grpSpLocks/>
          </p:cNvGrpSpPr>
          <p:nvPr/>
        </p:nvGrpSpPr>
        <p:grpSpPr bwMode="auto">
          <a:xfrm>
            <a:off x="7091363" y="4670425"/>
            <a:ext cx="304800" cy="334963"/>
            <a:chOff x="0" y="0"/>
            <a:chExt cx="192" cy="211"/>
          </a:xfrm>
        </p:grpSpPr>
        <p:sp>
          <p:nvSpPr>
            <p:cNvPr id="71770" name="AutoShape 90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49" name="Group 91"/>
          <p:cNvGrpSpPr>
            <a:grpSpLocks/>
          </p:cNvGrpSpPr>
          <p:nvPr/>
        </p:nvGrpSpPr>
        <p:grpSpPr bwMode="auto">
          <a:xfrm rot="10800000" flipH="1">
            <a:off x="8151813" y="4700588"/>
            <a:ext cx="304800" cy="336550"/>
            <a:chOff x="0" y="0"/>
            <a:chExt cx="192" cy="212"/>
          </a:xfrm>
        </p:grpSpPr>
        <p:sp>
          <p:nvSpPr>
            <p:cNvPr id="71772" name="AutoShape 92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50" name="Group 93"/>
          <p:cNvGrpSpPr>
            <a:grpSpLocks/>
          </p:cNvGrpSpPr>
          <p:nvPr/>
        </p:nvGrpSpPr>
        <p:grpSpPr bwMode="auto">
          <a:xfrm rot="5400000" flipH="1">
            <a:off x="8721725" y="5303838"/>
            <a:ext cx="304800" cy="336550"/>
            <a:chOff x="0" y="0"/>
            <a:chExt cx="192" cy="212"/>
          </a:xfrm>
        </p:grpSpPr>
        <p:sp>
          <p:nvSpPr>
            <p:cNvPr id="71774" name="AutoShape 94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51" name="Group 95"/>
          <p:cNvGrpSpPr>
            <a:grpSpLocks/>
          </p:cNvGrpSpPr>
          <p:nvPr/>
        </p:nvGrpSpPr>
        <p:grpSpPr bwMode="auto">
          <a:xfrm>
            <a:off x="433388" y="3182938"/>
            <a:ext cx="1722437" cy="533400"/>
            <a:chOff x="0" y="0"/>
            <a:chExt cx="1085" cy="336"/>
          </a:xfrm>
        </p:grpSpPr>
        <p:sp>
          <p:nvSpPr>
            <p:cNvPr id="71776" name="AutoShape 96"/>
            <p:cNvSpPr>
              <a:spLocks/>
            </p:cNvSpPr>
            <p:nvPr/>
          </p:nvSpPr>
          <p:spPr bwMode="auto">
            <a:xfrm>
              <a:off x="0" y="0"/>
              <a:ext cx="1085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71" name="Rectangle 97"/>
            <p:cNvSpPr>
              <a:spLocks/>
            </p:cNvSpPr>
            <p:nvPr/>
          </p:nvSpPr>
          <p:spPr bwMode="auto">
            <a:xfrm>
              <a:off x="14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58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Firewall Policy</a:t>
              </a:r>
            </a:p>
          </p:txBody>
        </p:sp>
      </p:grpSp>
      <p:grpSp>
        <p:nvGrpSpPr>
          <p:cNvPr id="94252" name="Group 98"/>
          <p:cNvGrpSpPr>
            <a:grpSpLocks/>
          </p:cNvGrpSpPr>
          <p:nvPr/>
        </p:nvGrpSpPr>
        <p:grpSpPr bwMode="auto">
          <a:xfrm>
            <a:off x="620713" y="3724275"/>
            <a:ext cx="304800" cy="334963"/>
            <a:chOff x="0" y="0"/>
            <a:chExt cx="192" cy="211"/>
          </a:xfrm>
        </p:grpSpPr>
        <p:sp>
          <p:nvSpPr>
            <p:cNvPr id="71779" name="AutoShape 99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53" name="Group 100"/>
          <p:cNvGrpSpPr>
            <a:grpSpLocks/>
          </p:cNvGrpSpPr>
          <p:nvPr/>
        </p:nvGrpSpPr>
        <p:grpSpPr bwMode="auto">
          <a:xfrm rot="10800000" flipH="1">
            <a:off x="1681163" y="3754438"/>
            <a:ext cx="304800" cy="336550"/>
            <a:chOff x="0" y="0"/>
            <a:chExt cx="192" cy="212"/>
          </a:xfrm>
        </p:grpSpPr>
        <p:sp>
          <p:nvSpPr>
            <p:cNvPr id="71781" name="AutoShape 101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54" name="Group 102"/>
          <p:cNvGrpSpPr>
            <a:grpSpLocks/>
          </p:cNvGrpSpPr>
          <p:nvPr/>
        </p:nvGrpSpPr>
        <p:grpSpPr bwMode="auto">
          <a:xfrm>
            <a:off x="4748213" y="3163888"/>
            <a:ext cx="1722437" cy="533400"/>
            <a:chOff x="0" y="0"/>
            <a:chExt cx="1085" cy="336"/>
          </a:xfrm>
        </p:grpSpPr>
        <p:sp>
          <p:nvSpPr>
            <p:cNvPr id="71783" name="AutoShape 103"/>
            <p:cNvSpPr>
              <a:spLocks/>
            </p:cNvSpPr>
            <p:nvPr/>
          </p:nvSpPr>
          <p:spPr bwMode="auto">
            <a:xfrm>
              <a:off x="0" y="0"/>
              <a:ext cx="1085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67" name="Rectangle 104"/>
            <p:cNvSpPr>
              <a:spLocks/>
            </p:cNvSpPr>
            <p:nvPr/>
          </p:nvSpPr>
          <p:spPr bwMode="auto">
            <a:xfrm>
              <a:off x="14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58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IPS Decoder</a:t>
              </a:r>
            </a:p>
          </p:txBody>
        </p:sp>
      </p:grpSp>
      <p:grpSp>
        <p:nvGrpSpPr>
          <p:cNvPr id="94255" name="Group 105"/>
          <p:cNvGrpSpPr>
            <a:grpSpLocks/>
          </p:cNvGrpSpPr>
          <p:nvPr/>
        </p:nvGrpSpPr>
        <p:grpSpPr bwMode="auto">
          <a:xfrm>
            <a:off x="4935538" y="3705225"/>
            <a:ext cx="304800" cy="334963"/>
            <a:chOff x="0" y="0"/>
            <a:chExt cx="192" cy="211"/>
          </a:xfrm>
        </p:grpSpPr>
        <p:sp>
          <p:nvSpPr>
            <p:cNvPr id="71786" name="AutoShape 106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56" name="Group 107"/>
          <p:cNvGrpSpPr>
            <a:grpSpLocks/>
          </p:cNvGrpSpPr>
          <p:nvPr/>
        </p:nvGrpSpPr>
        <p:grpSpPr bwMode="auto">
          <a:xfrm rot="10800000" flipH="1">
            <a:off x="5995988" y="3735388"/>
            <a:ext cx="304800" cy="336550"/>
            <a:chOff x="0" y="0"/>
            <a:chExt cx="192" cy="212"/>
          </a:xfrm>
        </p:grpSpPr>
        <p:sp>
          <p:nvSpPr>
            <p:cNvPr id="71788" name="AutoShape 108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57" name="Group 109"/>
          <p:cNvGrpSpPr>
            <a:grpSpLocks/>
          </p:cNvGrpSpPr>
          <p:nvPr/>
        </p:nvGrpSpPr>
        <p:grpSpPr bwMode="auto">
          <a:xfrm>
            <a:off x="6911975" y="3171825"/>
            <a:ext cx="1722438" cy="533400"/>
            <a:chOff x="0" y="0"/>
            <a:chExt cx="1085" cy="336"/>
          </a:xfrm>
        </p:grpSpPr>
        <p:sp>
          <p:nvSpPr>
            <p:cNvPr id="71790" name="AutoShape 110"/>
            <p:cNvSpPr>
              <a:spLocks/>
            </p:cNvSpPr>
            <p:nvPr/>
          </p:nvSpPr>
          <p:spPr bwMode="auto">
            <a:xfrm>
              <a:off x="0" y="0"/>
              <a:ext cx="1085" cy="3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A9C8E5"/>
                </a:gs>
                <a:gs pos="100000">
                  <a:srgbClr val="246D96"/>
                </a:gs>
              </a:gsLst>
              <a:lin ang="5400000" scaled="1"/>
            </a:gradFill>
            <a:ln w="12700" cap="flat">
              <a:solidFill>
                <a:srgbClr val="2E678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263" name="Rectangle 111"/>
            <p:cNvSpPr>
              <a:spLocks/>
            </p:cNvSpPr>
            <p:nvPr/>
          </p:nvSpPr>
          <p:spPr bwMode="auto">
            <a:xfrm>
              <a:off x="14" y="88"/>
              <a:ext cx="10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0058" bIns="38100" anchor="ctr"/>
            <a:lstStyle/>
            <a:p>
              <a:pPr>
                <a:lnSpc>
                  <a:spcPct val="100000"/>
                </a:lnSpc>
                <a:spcBef>
                  <a:spcPts val="88"/>
                </a:spcBef>
                <a:buClr>
                  <a:srgbClr val="FFFFFF"/>
                </a:buClr>
                <a:buSzPct val="100000"/>
                <a:buFont typeface="Times New Roman" charset="0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AV Decoder &amp; Proxy</a:t>
              </a:r>
            </a:p>
          </p:txBody>
        </p:sp>
      </p:grpSp>
      <p:grpSp>
        <p:nvGrpSpPr>
          <p:cNvPr id="94258" name="Group 112"/>
          <p:cNvGrpSpPr>
            <a:grpSpLocks/>
          </p:cNvGrpSpPr>
          <p:nvPr/>
        </p:nvGrpSpPr>
        <p:grpSpPr bwMode="auto">
          <a:xfrm>
            <a:off x="7099300" y="3713163"/>
            <a:ext cx="304800" cy="334962"/>
            <a:chOff x="0" y="0"/>
            <a:chExt cx="192" cy="211"/>
          </a:xfrm>
        </p:grpSpPr>
        <p:sp>
          <p:nvSpPr>
            <p:cNvPr id="71793" name="AutoShape 113"/>
            <p:cNvSpPr>
              <a:spLocks/>
            </p:cNvSpPr>
            <p:nvPr/>
          </p:nvSpPr>
          <p:spPr bwMode="auto">
            <a:xfrm>
              <a:off x="0" y="0"/>
              <a:ext cx="192" cy="21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828"/>
                  </a:moveTo>
                  <a:lnTo>
                    <a:pt x="5400" y="9828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828"/>
                  </a:lnTo>
                  <a:lnTo>
                    <a:pt x="21600" y="9828"/>
                  </a:lnTo>
                  <a:lnTo>
                    <a:pt x="10800" y="0"/>
                  </a:lnTo>
                  <a:close/>
                  <a:moveTo>
                    <a:pt x="0" y="9828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4259" name="Group 114"/>
          <p:cNvGrpSpPr>
            <a:grpSpLocks/>
          </p:cNvGrpSpPr>
          <p:nvPr/>
        </p:nvGrpSpPr>
        <p:grpSpPr bwMode="auto">
          <a:xfrm rot="10800000" flipH="1">
            <a:off x="8159750" y="3743325"/>
            <a:ext cx="304800" cy="336550"/>
            <a:chOff x="0" y="0"/>
            <a:chExt cx="192" cy="212"/>
          </a:xfrm>
        </p:grpSpPr>
        <p:sp>
          <p:nvSpPr>
            <p:cNvPr id="71795" name="AutoShape 115"/>
            <p:cNvSpPr>
              <a:spLocks/>
            </p:cNvSpPr>
            <p:nvPr/>
          </p:nvSpPr>
          <p:spPr bwMode="auto">
            <a:xfrm>
              <a:off x="0" y="0"/>
              <a:ext cx="192" cy="2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9730"/>
                  </a:moveTo>
                  <a:lnTo>
                    <a:pt x="5400" y="973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9730"/>
                  </a:lnTo>
                  <a:lnTo>
                    <a:pt x="21600" y="9730"/>
                  </a:lnTo>
                  <a:lnTo>
                    <a:pt x="10800" y="0"/>
                  </a:lnTo>
                  <a:close/>
                  <a:moveTo>
                    <a:pt x="0" y="9730"/>
                  </a:moveTo>
                </a:path>
              </a:pathLst>
            </a:custGeom>
            <a:solidFill>
              <a:srgbClr val="E46C0A"/>
            </a:solidFill>
            <a:ln w="12700" cap="flat">
              <a:solidFill>
                <a:srgbClr val="98480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7318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/>
          <p:cNvSpPr>
            <a:spLocks/>
          </p:cNvSpPr>
          <p:nvPr/>
        </p:nvSpPr>
        <p:spPr bwMode="auto">
          <a:xfrm>
            <a:off x="3797443" y="5509780"/>
            <a:ext cx="41275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r>
              <a:rPr lang="en-US" sz="2200" dirty="0">
                <a:latin typeface="Calibri" charset="0"/>
                <a:ea typeface="Calibri" charset="0"/>
                <a:cs typeface="Calibri" charset="0"/>
                <a:sym typeface="Calibri" charset="0"/>
              </a:rPr>
              <a:t>None give a comprehensive view of what is going on in the network</a:t>
            </a:r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2"/>
          <a:srcRect r="68512" b="3291"/>
          <a:stretch>
            <a:fillRect/>
          </a:stretch>
        </p:blipFill>
        <p:spPr bwMode="auto">
          <a:xfrm>
            <a:off x="922480" y="1001280"/>
            <a:ext cx="2033588" cy="5049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Systems Have Limited Understanding</a:t>
            </a:r>
            <a:endParaRPr lang="en-US" dirty="0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710005" y="1825193"/>
            <a:ext cx="5549900" cy="3392487"/>
            <a:chOff x="0" y="0"/>
            <a:chExt cx="3496" cy="2137"/>
          </a:xfrm>
        </p:grpSpPr>
        <p:sp>
          <p:nvSpPr>
            <p:cNvPr id="10" name="Line 5"/>
            <p:cNvSpPr>
              <a:spLocks noChangeShapeType="1"/>
            </p:cNvSpPr>
            <p:nvPr/>
          </p:nvSpPr>
          <p:spPr bwMode="auto">
            <a:xfrm rot="10800000">
              <a:off x="11" y="0"/>
              <a:ext cx="1532" cy="289"/>
            </a:xfrm>
            <a:prstGeom prst="line">
              <a:avLst/>
            </a:prstGeom>
            <a:noFill/>
            <a:ln w="25400">
              <a:solidFill>
                <a:srgbClr val="B4CAE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H="1">
              <a:off x="23" y="289"/>
              <a:ext cx="1504" cy="503"/>
            </a:xfrm>
            <a:prstGeom prst="line">
              <a:avLst/>
            </a:prstGeom>
            <a:noFill/>
            <a:ln w="25400">
              <a:solidFill>
                <a:srgbClr val="B4CAE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H="1">
              <a:off x="0" y="289"/>
              <a:ext cx="1527" cy="1848"/>
            </a:xfrm>
            <a:prstGeom prst="line">
              <a:avLst/>
            </a:prstGeom>
            <a:noFill/>
            <a:ln w="25400">
              <a:solidFill>
                <a:srgbClr val="B4CAE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8"/>
            <p:cNvSpPr>
              <a:spLocks/>
            </p:cNvSpPr>
            <p:nvPr/>
          </p:nvSpPr>
          <p:spPr bwMode="auto">
            <a:xfrm>
              <a:off x="1568" y="1"/>
              <a:ext cx="1928" cy="576"/>
            </a:xfrm>
            <a:prstGeom prst="roundRect">
              <a:avLst>
                <a:gd name="adj" fmla="val 20833"/>
              </a:avLst>
            </a:prstGeom>
            <a:solidFill>
              <a:srgbClr val="B4CAE0"/>
            </a:solidFill>
            <a:ln w="12700">
              <a:noFill/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>
                <a:buFont typeface="Times New Roman" charset="0"/>
                <a:buNone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Some port-based apps caught by firewalls </a:t>
              </a:r>
              <a:r>
                <a:rPr lang="en-US" dirty="0" smtClean="0"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(if they behave!!!)</a:t>
              </a:r>
              <a:endParaRPr lang="en-US" dirty="0">
                <a:latin typeface="Calibri" charset="0"/>
                <a:ea typeface="Calibri" charset="0"/>
                <a:cs typeface="Calibri" charset="0"/>
                <a:sym typeface="Calibri" charset="0"/>
              </a:endParaRPr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2722705" y="3084080"/>
            <a:ext cx="5537200" cy="1790700"/>
            <a:chOff x="0" y="0"/>
            <a:chExt cx="3488" cy="1127"/>
          </a:xfrm>
        </p:grpSpPr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H="1">
              <a:off x="0" y="296"/>
              <a:ext cx="1535" cy="271"/>
            </a:xfrm>
            <a:prstGeom prst="line">
              <a:avLst/>
            </a:prstGeom>
            <a:noFill/>
            <a:ln w="25400">
              <a:solidFill>
                <a:srgbClr val="FCD164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7" y="296"/>
              <a:ext cx="1536" cy="831"/>
            </a:xfrm>
            <a:prstGeom prst="line">
              <a:avLst/>
            </a:prstGeom>
            <a:noFill/>
            <a:ln w="25400">
              <a:solidFill>
                <a:srgbClr val="FCD164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utoShape 12"/>
            <p:cNvSpPr>
              <a:spLocks/>
            </p:cNvSpPr>
            <p:nvPr/>
          </p:nvSpPr>
          <p:spPr bwMode="auto">
            <a:xfrm>
              <a:off x="1560" y="0"/>
              <a:ext cx="1928" cy="576"/>
            </a:xfrm>
            <a:prstGeom prst="roundRect">
              <a:avLst>
                <a:gd name="adj" fmla="val 20833"/>
              </a:avLst>
            </a:prstGeom>
            <a:solidFill>
              <a:srgbClr val="FCD164"/>
            </a:solidFill>
            <a:ln w="12700">
              <a:noFill/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>
                <a:buFont typeface="Times New Roman" charset="0"/>
                <a:buNone/>
              </a:pPr>
              <a:r>
                <a:rPr lang="en-US"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Some web-based apps caught by URL filtering or proxy</a:t>
              </a:r>
            </a:p>
          </p:txBody>
        </p:sp>
      </p:grp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2735405" y="3287280"/>
            <a:ext cx="5524500" cy="1968500"/>
            <a:chOff x="0" y="0"/>
            <a:chExt cx="3480" cy="1239"/>
          </a:xfrm>
        </p:grpSpPr>
        <p:sp>
          <p:nvSpPr>
            <p:cNvPr id="19" name="Line 14"/>
            <p:cNvSpPr>
              <a:spLocks noChangeShapeType="1"/>
            </p:cNvSpPr>
            <p:nvPr/>
          </p:nvSpPr>
          <p:spPr bwMode="auto">
            <a:xfrm rot="10800000">
              <a:off x="0" y="0"/>
              <a:ext cx="1528" cy="959"/>
            </a:xfrm>
            <a:prstGeom prst="line">
              <a:avLst/>
            </a:prstGeom>
            <a:noFill/>
            <a:ln w="25400">
              <a:solidFill>
                <a:srgbClr val="CEE066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AutoShape 15"/>
            <p:cNvSpPr>
              <a:spLocks/>
            </p:cNvSpPr>
            <p:nvPr/>
          </p:nvSpPr>
          <p:spPr bwMode="auto">
            <a:xfrm>
              <a:off x="1552" y="663"/>
              <a:ext cx="1928" cy="576"/>
            </a:xfrm>
            <a:prstGeom prst="roundRect">
              <a:avLst>
                <a:gd name="adj" fmla="val 20833"/>
              </a:avLst>
            </a:prstGeom>
            <a:solidFill>
              <a:srgbClr val="CEE066"/>
            </a:solidFill>
            <a:ln w="12700">
              <a:noFill/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>
                <a:buFont typeface="Times New Roman" charset="0"/>
                <a:buNone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Some evasive apps caught by</a:t>
              </a:r>
              <a:r>
                <a:rPr lang="en-US" dirty="0" smtClean="0"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  an IPS</a:t>
              </a:r>
              <a:endParaRPr lang="en-US" dirty="0">
                <a:latin typeface="Calibri" charset="0"/>
                <a:ea typeface="Calibri" charset="0"/>
                <a:cs typeface="Calibri" charset="0"/>
                <a:sym typeface="Calibri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08BC4E-7A90-42C8-8AA1-288F873955C4}" type="slidenum">
              <a:rPr lang="en-US" smtClean="0"/>
              <a:pPr>
                <a:defRPr/>
              </a:pPr>
              <a:t>14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04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 txBox="1">
            <a:spLocks/>
          </p:cNvSpPr>
          <p:nvPr/>
        </p:nvSpPr>
        <p:spPr bwMode="auto">
          <a:xfrm>
            <a:off x="228600" y="0"/>
            <a:ext cx="837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/>
          <a:lstStyle/>
          <a:p>
            <a:pPr algn="l" defTabSz="914400">
              <a:lnSpc>
                <a:spcPct val="90000"/>
              </a:lnSpc>
              <a:buNone/>
            </a:pPr>
            <a:r>
              <a:rPr lang="en-US" sz="3000" b="1" dirty="0" smtClean="0">
                <a:solidFill>
                  <a:srgbClr val="FFFFFF"/>
                </a:solidFill>
                <a:ea typeface="ＭＳ Ｐゴシック"/>
                <a:cs typeface="ＭＳ Ｐゴシック"/>
              </a:rPr>
              <a:t>Why It Has To Be The Firewall</a:t>
            </a:r>
            <a:endParaRPr lang="en-US" sz="3000" b="1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95275" y="1231899"/>
            <a:ext cx="8662988" cy="1571625"/>
            <a:chOff x="186" y="1142"/>
            <a:chExt cx="5457" cy="990"/>
          </a:xfrm>
        </p:grpSpPr>
        <p:sp>
          <p:nvSpPr>
            <p:cNvPr id="37892" name="Rectangle 5"/>
            <p:cNvSpPr txBox="1">
              <a:spLocks noChangeArrowheads="1"/>
            </p:cNvSpPr>
            <p:nvPr/>
          </p:nvSpPr>
          <p:spPr bwMode="auto">
            <a:xfrm>
              <a:off x="2715" y="1142"/>
              <a:ext cx="2928" cy="90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rIns="132080"/>
            <a:lstStyle/>
            <a:p>
              <a:pPr marL="496888" indent="-457200" algn="l" defTabSz="914400">
                <a:lnSpc>
                  <a:spcPct val="7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accent1"/>
                </a:buClr>
                <a:buFont typeface="Arial" charset="0"/>
                <a:buAutoNum type="arabicPeriod"/>
              </a:pPr>
              <a:r>
                <a:rPr lang="en-US" sz="1800" dirty="0">
                  <a:solidFill>
                    <a:srgbClr val="004167"/>
                  </a:solidFill>
                  <a:ea typeface="ＭＳ Ｐゴシック"/>
                  <a:cs typeface="ＭＳ Ｐゴシック"/>
                </a:rPr>
                <a:t>Path of least resistance - </a:t>
              </a:r>
              <a:r>
                <a:rPr lang="en-US" sz="1800" dirty="0" smtClean="0">
                  <a:solidFill>
                    <a:srgbClr val="004167"/>
                  </a:solidFill>
                  <a:ea typeface="ＭＳ Ｐゴシック"/>
                  <a:cs typeface="ＭＳ Ｐゴシック"/>
                </a:rPr>
                <a:t>build </a:t>
              </a:r>
              <a:r>
                <a:rPr lang="en-US" sz="1800" dirty="0">
                  <a:solidFill>
                    <a:srgbClr val="004167"/>
                  </a:solidFill>
                  <a:ea typeface="ＭＳ Ｐゴシック"/>
                  <a:cs typeface="ＭＳ Ｐゴシック"/>
                </a:rPr>
                <a:t>it with legacy security boxes</a:t>
              </a:r>
            </a:p>
            <a:p>
              <a:pPr marL="496888" indent="-457200" algn="l" defTabSz="914400">
                <a:lnSpc>
                  <a:spcPct val="7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accent1"/>
                </a:buClr>
                <a:buFont typeface="Arial" charset="0"/>
                <a:buAutoNum type="arabicPeriod"/>
              </a:pPr>
              <a:r>
                <a:rPr lang="en-US" sz="1800" dirty="0">
                  <a:solidFill>
                    <a:srgbClr val="004167"/>
                  </a:solidFill>
                  <a:ea typeface="ＭＳ Ｐゴシック"/>
                  <a:cs typeface="ＭＳ Ｐゴシック"/>
                </a:rPr>
                <a:t>Applications = threats</a:t>
              </a:r>
            </a:p>
            <a:p>
              <a:pPr marL="496888" indent="-457200" algn="l" defTabSz="914400">
                <a:lnSpc>
                  <a:spcPct val="7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accent1"/>
                </a:buClr>
                <a:buFont typeface="Arial" charset="0"/>
                <a:buAutoNum type="arabicPeriod"/>
              </a:pPr>
              <a:r>
                <a:rPr lang="en-US" sz="1800" dirty="0">
                  <a:solidFill>
                    <a:srgbClr val="004167"/>
                  </a:solidFill>
                  <a:ea typeface="ＭＳ Ｐゴシック"/>
                  <a:cs typeface="ＭＳ Ｐゴシック"/>
                </a:rPr>
                <a:t>Can only see what you expressly look </a:t>
              </a:r>
              <a:r>
                <a:rPr lang="en-US" sz="1800" dirty="0" smtClean="0">
                  <a:solidFill>
                    <a:srgbClr val="004167"/>
                  </a:solidFill>
                  <a:ea typeface="ＭＳ Ｐゴシック"/>
                  <a:cs typeface="ＭＳ Ｐゴシック"/>
                </a:rPr>
                <a:t>for</a:t>
              </a:r>
            </a:p>
            <a:p>
              <a:pPr marL="39688" algn="l" defTabSz="914400">
                <a:lnSpc>
                  <a:spcPct val="7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accent1"/>
                </a:buClr>
              </a:pPr>
              <a:endParaRPr lang="en-US" sz="1800" dirty="0" smtClean="0">
                <a:solidFill>
                  <a:srgbClr val="004167"/>
                </a:solidFill>
                <a:ea typeface="ＭＳ Ｐゴシック"/>
                <a:cs typeface="ＭＳ Ｐゴシック"/>
              </a:endParaRPr>
            </a:p>
            <a:p>
              <a:pPr marL="496888" indent="-457200" algn="l" defTabSz="914400">
                <a:lnSpc>
                  <a:spcPct val="7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accent1"/>
                </a:buClr>
                <a:buFont typeface="Arial" charset="0"/>
                <a:buAutoNum type="arabicPeriod"/>
              </a:pPr>
              <a:endParaRPr lang="en-US" dirty="0">
                <a:solidFill>
                  <a:srgbClr val="004167"/>
                </a:solidFill>
                <a:ea typeface="ＭＳ Ｐゴシック"/>
                <a:cs typeface="ＭＳ Ｐゴシック"/>
              </a:endParaRPr>
            </a:p>
          </p:txBody>
        </p:sp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1271" y="1154"/>
              <a:ext cx="1020" cy="978"/>
              <a:chOff x="3498" y="90"/>
              <a:chExt cx="1020" cy="978"/>
            </a:xfrm>
          </p:grpSpPr>
          <p:sp>
            <p:nvSpPr>
              <p:cNvPr id="37894" name="AutoShape 33"/>
              <p:cNvSpPr>
                <a:spLocks noChangeArrowheads="1"/>
              </p:cNvSpPr>
              <p:nvPr/>
            </p:nvSpPr>
            <p:spPr bwMode="auto">
              <a:xfrm>
                <a:off x="3498" y="90"/>
                <a:ext cx="1020" cy="978"/>
              </a:xfrm>
              <a:prstGeom prst="roundRect">
                <a:avLst>
                  <a:gd name="adj" fmla="val 16667"/>
                </a:avLst>
              </a:prstGeom>
              <a:solidFill>
                <a:srgbClr val="A7C43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en-US"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7895" name="TextBox 28"/>
              <p:cNvSpPr txBox="1">
                <a:spLocks noChangeArrowheads="1"/>
              </p:cNvSpPr>
              <p:nvPr/>
            </p:nvSpPr>
            <p:spPr bwMode="auto">
              <a:xfrm>
                <a:off x="3834" y="476"/>
                <a:ext cx="348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5000"/>
                  </a:spcAft>
                  <a:buClr>
                    <a:schemeClr val="bg1"/>
                  </a:buClr>
                  <a:buSzPct val="100000"/>
                  <a:buFont typeface="Times New Roman" pitchFamily="18" charset="0"/>
                  <a:buNone/>
                </a:pPr>
                <a:r>
                  <a:rPr lang="en-US">
                    <a:ea typeface="ＭＳ Ｐゴシック"/>
                    <a:cs typeface="ＭＳ Ｐゴシック"/>
                  </a:rPr>
                  <a:t>IPS</a:t>
                </a:r>
              </a:p>
            </p:txBody>
          </p:sp>
          <p:sp>
            <p:nvSpPr>
              <p:cNvPr id="4" name="Rounded Rectangle 21"/>
              <p:cNvSpPr/>
              <p:nvPr/>
            </p:nvSpPr>
            <p:spPr bwMode="auto">
              <a:xfrm>
                <a:off x="3586" y="795"/>
                <a:ext cx="848" cy="214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algn="ctr" defTabSz="914400" eaLnBrk="0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5000"/>
                  </a:spcAft>
                  <a:buClr>
                    <a:schemeClr val="bg1"/>
                  </a:buClr>
                  <a:buSzPct val="100000"/>
                  <a:buFont typeface="Times New Roman" pitchFamily="-109" charset="0"/>
                  <a:buNone/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Applications</a:t>
                </a:r>
              </a:p>
            </p:txBody>
          </p:sp>
        </p:grpSp>
        <p:grpSp>
          <p:nvGrpSpPr>
            <p:cNvPr id="5" name="Group 48"/>
            <p:cNvGrpSpPr>
              <a:grpSpLocks/>
            </p:cNvGrpSpPr>
            <p:nvPr/>
          </p:nvGrpSpPr>
          <p:grpSpPr bwMode="auto">
            <a:xfrm>
              <a:off x="186" y="1154"/>
              <a:ext cx="1020" cy="978"/>
              <a:chOff x="804" y="540"/>
              <a:chExt cx="1020" cy="978"/>
            </a:xfrm>
          </p:grpSpPr>
          <p:sp>
            <p:nvSpPr>
              <p:cNvPr id="37900" name="AutoShape 45"/>
              <p:cNvSpPr>
                <a:spLocks noChangeArrowheads="1"/>
              </p:cNvSpPr>
              <p:nvPr/>
            </p:nvSpPr>
            <p:spPr bwMode="auto">
              <a:xfrm>
                <a:off x="804" y="540"/>
                <a:ext cx="1020" cy="978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en-US"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7901" name="TextBox 28"/>
              <p:cNvSpPr txBox="1">
                <a:spLocks noChangeArrowheads="1"/>
              </p:cNvSpPr>
              <p:nvPr/>
            </p:nvSpPr>
            <p:spPr bwMode="auto">
              <a:xfrm>
                <a:off x="1008" y="926"/>
                <a:ext cx="612" cy="20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5000"/>
                  </a:spcAft>
                  <a:buClr>
                    <a:schemeClr val="bg1"/>
                  </a:buClr>
                  <a:buSzPct val="100000"/>
                  <a:buFont typeface="Times New Roman" pitchFamily="18" charset="0"/>
                  <a:buNone/>
                </a:pPr>
                <a:r>
                  <a:rPr lang="en-US">
                    <a:solidFill>
                      <a:schemeClr val="bg1"/>
                    </a:solidFill>
                    <a:ea typeface="ＭＳ Ｐゴシック"/>
                    <a:cs typeface="ＭＳ Ｐゴシック"/>
                  </a:rPr>
                  <a:t>Firewall</a:t>
                </a:r>
              </a:p>
            </p:txBody>
          </p:sp>
        </p:grpSp>
      </p:grp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0" y="1036633"/>
            <a:ext cx="9142413" cy="3806825"/>
            <a:chOff x="1" y="818"/>
            <a:chExt cx="5759" cy="2398"/>
          </a:xfrm>
        </p:grpSpPr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186" y="2238"/>
              <a:ext cx="5574" cy="978"/>
              <a:chOff x="186" y="2238"/>
              <a:chExt cx="5574" cy="978"/>
            </a:xfrm>
          </p:grpSpPr>
          <p:sp>
            <p:nvSpPr>
              <p:cNvPr id="37904" name="Rectangle 5"/>
              <p:cNvSpPr txBox="1">
                <a:spLocks noChangeArrowheads="1"/>
              </p:cNvSpPr>
              <p:nvPr/>
            </p:nvSpPr>
            <p:spPr bwMode="auto">
              <a:xfrm>
                <a:off x="2720" y="2240"/>
                <a:ext cx="3040" cy="90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rIns="132080"/>
              <a:lstStyle/>
              <a:p>
                <a:pPr marL="496888" indent="-457200" algn="l" defTabSz="914400">
                  <a:lnSpc>
                    <a:spcPct val="75000"/>
                  </a:lnSpc>
                  <a:spcBef>
                    <a:spcPct val="50000"/>
                  </a:spcBef>
                  <a:spcAft>
                    <a:spcPct val="5000"/>
                  </a:spcAft>
                  <a:buClr>
                    <a:schemeClr val="accent1"/>
                  </a:buClr>
                  <a:buFont typeface="Arial" charset="0"/>
                  <a:buAutoNum type="arabicPeriod"/>
                </a:pPr>
                <a:r>
                  <a:rPr lang="en-US" sz="1800" dirty="0">
                    <a:solidFill>
                      <a:srgbClr val="004167"/>
                    </a:solidFill>
                    <a:ea typeface="ＭＳ Ｐゴシック"/>
                    <a:cs typeface="ＭＳ Ｐゴシック"/>
                  </a:rPr>
                  <a:t>Most difficult path - can’t be built with legacy security boxes</a:t>
                </a:r>
              </a:p>
              <a:p>
                <a:pPr marL="496888" indent="-457200" algn="l" defTabSz="914400">
                  <a:lnSpc>
                    <a:spcPct val="75000"/>
                  </a:lnSpc>
                  <a:spcBef>
                    <a:spcPct val="50000"/>
                  </a:spcBef>
                  <a:spcAft>
                    <a:spcPct val="5000"/>
                  </a:spcAft>
                  <a:buClr>
                    <a:schemeClr val="accent1"/>
                  </a:buClr>
                  <a:buFont typeface="Arial" charset="0"/>
                  <a:buAutoNum type="arabicPeriod"/>
                </a:pPr>
                <a:r>
                  <a:rPr lang="en-US" sz="1800" dirty="0">
                    <a:solidFill>
                      <a:srgbClr val="004167"/>
                    </a:solidFill>
                    <a:ea typeface="ＭＳ Ｐゴシック"/>
                    <a:cs typeface="ＭＳ Ｐゴシック"/>
                  </a:rPr>
                  <a:t>Applications = applications, threats = threats</a:t>
                </a:r>
              </a:p>
              <a:p>
                <a:pPr marL="496888" indent="-457200" algn="l" defTabSz="914400">
                  <a:lnSpc>
                    <a:spcPct val="75000"/>
                  </a:lnSpc>
                  <a:spcBef>
                    <a:spcPct val="50000"/>
                  </a:spcBef>
                  <a:spcAft>
                    <a:spcPct val="5000"/>
                  </a:spcAft>
                  <a:buClr>
                    <a:schemeClr val="accent1"/>
                  </a:buClr>
                  <a:buFont typeface="Arial" charset="0"/>
                  <a:buAutoNum type="arabicPeriod"/>
                </a:pPr>
                <a:r>
                  <a:rPr lang="en-US" sz="1800" dirty="0">
                    <a:solidFill>
                      <a:srgbClr val="004167"/>
                    </a:solidFill>
                    <a:ea typeface="ＭＳ Ｐゴシック"/>
                    <a:cs typeface="ＭＳ Ｐゴシック"/>
                  </a:rPr>
                  <a:t>Can see </a:t>
                </a:r>
                <a:r>
                  <a:rPr lang="en-US" sz="1800" dirty="0" smtClean="0">
                    <a:solidFill>
                      <a:srgbClr val="004167"/>
                    </a:solidFill>
                    <a:ea typeface="ＭＳ Ｐゴシック"/>
                    <a:cs typeface="ＭＳ Ｐゴシック"/>
                  </a:rPr>
                  <a:t>everything</a:t>
                </a:r>
              </a:p>
              <a:p>
                <a:pPr marL="496888" indent="-457200" defTabSz="914400">
                  <a:lnSpc>
                    <a:spcPct val="75000"/>
                  </a:lnSpc>
                  <a:spcBef>
                    <a:spcPct val="50000"/>
                  </a:spcBef>
                  <a:spcAft>
                    <a:spcPct val="5000"/>
                  </a:spcAft>
                  <a:buClr>
                    <a:schemeClr val="accent1"/>
                  </a:buClr>
                  <a:buFont typeface="Arial" charset="0"/>
                  <a:buAutoNum type="arabicPeriod"/>
                </a:pPr>
                <a:endParaRPr lang="en-US" sz="1400" dirty="0">
                  <a:solidFill>
                    <a:srgbClr val="004167"/>
                  </a:solidFill>
                  <a:ea typeface="ＭＳ Ｐゴシック"/>
                  <a:cs typeface="ＭＳ Ｐゴシック"/>
                </a:endParaRPr>
              </a:p>
            </p:txBody>
          </p:sp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1271" y="2238"/>
                <a:ext cx="1020" cy="978"/>
                <a:chOff x="3996" y="-24"/>
                <a:chExt cx="1020" cy="978"/>
              </a:xfrm>
            </p:grpSpPr>
            <p:sp>
              <p:nvSpPr>
                <p:cNvPr id="37906" name="AutoShape 30"/>
                <p:cNvSpPr>
                  <a:spLocks noChangeArrowheads="1"/>
                </p:cNvSpPr>
                <p:nvPr/>
              </p:nvSpPr>
              <p:spPr bwMode="auto">
                <a:xfrm>
                  <a:off x="3996" y="-24"/>
                  <a:ext cx="1020" cy="97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7C43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/>
                  <a:endParaRPr lang="en-US"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37907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4332" y="362"/>
                  <a:ext cx="348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defTabSz="914400" eaLnBrk="0" hangingPunct="0">
                    <a:lnSpc>
                      <a:spcPct val="85000"/>
                    </a:lnSpc>
                    <a:spcBef>
                      <a:spcPct val="50000"/>
                    </a:spcBef>
                    <a:spcAft>
                      <a:spcPct val="5000"/>
                    </a:spcAft>
                    <a:buClr>
                      <a:schemeClr val="bg1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>
                      <a:ea typeface="ＭＳ Ｐゴシック"/>
                      <a:cs typeface="ＭＳ Ｐゴシック"/>
                    </a:rPr>
                    <a:t>IPS</a:t>
                  </a:r>
                </a:p>
              </p:txBody>
            </p:sp>
          </p:grpSp>
          <p:grpSp>
            <p:nvGrpSpPr>
              <p:cNvPr id="10" name="Group 47"/>
              <p:cNvGrpSpPr>
                <a:grpSpLocks/>
              </p:cNvGrpSpPr>
              <p:nvPr/>
            </p:nvGrpSpPr>
            <p:grpSpPr bwMode="auto">
              <a:xfrm>
                <a:off x="186" y="2238"/>
                <a:ext cx="1020" cy="978"/>
                <a:chOff x="654" y="2730"/>
                <a:chExt cx="1020" cy="978"/>
              </a:xfrm>
            </p:grpSpPr>
            <p:sp>
              <p:nvSpPr>
                <p:cNvPr id="37909" name="AutoShape 39"/>
                <p:cNvSpPr>
                  <a:spLocks noChangeArrowheads="1"/>
                </p:cNvSpPr>
                <p:nvPr/>
              </p:nvSpPr>
              <p:spPr bwMode="auto">
                <a:xfrm>
                  <a:off x="654" y="2730"/>
                  <a:ext cx="1020" cy="97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/>
                  <a:endParaRPr lang="en-US"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37910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858" y="3116"/>
                  <a:ext cx="612" cy="205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defTabSz="914400" eaLnBrk="0" hangingPunct="0">
                    <a:lnSpc>
                      <a:spcPct val="85000"/>
                    </a:lnSpc>
                    <a:spcBef>
                      <a:spcPct val="50000"/>
                    </a:spcBef>
                    <a:spcAft>
                      <a:spcPct val="5000"/>
                    </a:spcAft>
                    <a:buClr>
                      <a:schemeClr val="bg1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>
                      <a:solidFill>
                        <a:schemeClr val="bg1"/>
                      </a:solidFill>
                      <a:ea typeface="ＭＳ Ｐゴシック"/>
                      <a:cs typeface="ＭＳ Ｐゴシック"/>
                    </a:rPr>
                    <a:t>Firewall</a:t>
                  </a:r>
                </a:p>
              </p:txBody>
            </p:sp>
            <p:sp>
              <p:nvSpPr>
                <p:cNvPr id="8" name="Rounded Rectangle 21"/>
                <p:cNvSpPr/>
                <p:nvPr/>
              </p:nvSpPr>
              <p:spPr bwMode="auto">
                <a:xfrm>
                  <a:off x="742" y="3435"/>
                  <a:ext cx="848" cy="214"/>
                </a:xfrm>
                <a:prstGeom prst="round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pAutoFit/>
                </a:bodyPr>
                <a:lstStyle/>
                <a:p>
                  <a:pPr algn="ctr" defTabSz="914400" eaLnBrk="0" hangingPunct="0">
                    <a:lnSpc>
                      <a:spcPct val="85000"/>
                    </a:lnSpc>
                    <a:spcBef>
                      <a:spcPct val="50000"/>
                    </a:spcBef>
                    <a:spcAft>
                      <a:spcPct val="5000"/>
                    </a:spcAft>
                    <a:buClr>
                      <a:schemeClr val="bg1"/>
                    </a:buClr>
                    <a:buSzPct val="100000"/>
                    <a:buFont typeface="Times New Roman" pitchFamily="-109" charset="0"/>
                    <a:buNone/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Applications</a:t>
                  </a:r>
                </a:p>
              </p:txBody>
            </p:sp>
          </p:grpSp>
        </p:grpSp>
        <p:sp>
          <p:nvSpPr>
            <p:cNvPr id="37914" name="Rectangle 87"/>
            <p:cNvSpPr>
              <a:spLocks noChangeArrowheads="1"/>
            </p:cNvSpPr>
            <p:nvPr/>
          </p:nvSpPr>
          <p:spPr bwMode="auto">
            <a:xfrm>
              <a:off x="1" y="818"/>
              <a:ext cx="5759" cy="1205"/>
            </a:xfrm>
            <a:prstGeom prst="rect">
              <a:avLst/>
            </a:prstGeom>
            <a:solidFill>
              <a:srgbClr val="FFFFFF">
                <a:alpha val="6509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>
                <a:ea typeface="ＭＳ Ｐゴシック"/>
                <a:cs typeface="ＭＳ Ｐゴシック"/>
              </a:endParaRPr>
            </a:p>
          </p:txBody>
        </p:sp>
      </p:grp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1526643" y="5422364"/>
            <a:ext cx="6038850" cy="7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ctr"/>
            <a:r>
              <a:rPr lang="en-US" sz="2000" dirty="0">
                <a:solidFill>
                  <a:srgbClr val="000000"/>
                </a:solidFill>
                <a:ea typeface="ＭＳ Ｐゴシック"/>
                <a:cs typeface="ＭＳ Ｐゴシック"/>
              </a:rPr>
              <a:t>Traffic decision</a:t>
            </a:r>
            <a:r>
              <a:rPr lang="en-US" sz="2000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 is made </a:t>
            </a:r>
            <a:r>
              <a:rPr lang="en-US" sz="2000" dirty="0">
                <a:solidFill>
                  <a:srgbClr val="000000"/>
                </a:solidFill>
                <a:ea typeface="ＭＳ Ｐゴシック"/>
                <a:cs typeface="ＭＳ Ｐゴシック"/>
              </a:rPr>
              <a:t>at the firewall</a:t>
            </a:r>
          </a:p>
          <a:p>
            <a:pPr lvl="1" algn="ctr"/>
            <a:r>
              <a:rPr lang="en-US" sz="2000" dirty="0">
                <a:solidFill>
                  <a:srgbClr val="000000"/>
                </a:solidFill>
                <a:ea typeface="ＭＳ Ｐゴシック"/>
                <a:cs typeface="ＭＳ Ｐゴシック"/>
              </a:rPr>
              <a:t>No application knowledge = bad decision</a:t>
            </a:r>
          </a:p>
        </p:txBody>
      </p:sp>
    </p:spTree>
    <p:extLst>
      <p:ext uri="{BB962C8B-B14F-4D97-AF65-F5344CB8AC3E}">
        <p14:creationId xmlns:p14="http://schemas.microsoft.com/office/powerpoint/2010/main" val="3929792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-6" y="-6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lnSpc>
                <a:spcPct val="94000"/>
              </a:lnSpc>
              <a:buClr>
                <a:srgbClr val="000000"/>
              </a:buClr>
              <a:buSzPct val="100000"/>
              <a:buFont typeface="Arial" pitchFamily="-111" charset="0"/>
              <a:buNone/>
              <a:defRPr/>
            </a:pPr>
            <a:endParaRPr lang="en-US" sz="1200">
              <a:solidFill>
                <a:schemeClr val="bg1"/>
              </a:solidFill>
              <a:latin typeface="Arial" pitchFamily="-111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lnSpc>
                <a:spcPct val="94000"/>
              </a:lnSpc>
              <a:buClr>
                <a:srgbClr val="000000"/>
              </a:buClr>
              <a:buSzPct val="100000"/>
              <a:buFont typeface="Arial" pitchFamily="-111" charset="0"/>
              <a:buNone/>
              <a:defRPr/>
            </a:pPr>
            <a:endParaRPr lang="en-US" sz="1200">
              <a:solidFill>
                <a:schemeClr val="bg1"/>
              </a:solidFill>
              <a:latin typeface="Arial" pitchFamily="-111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313" y="152400"/>
            <a:ext cx="8828087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marL="38100" indent="-38100" algn="ctr" eaLnBrk="0" hangingPunct="0">
              <a:lnSpc>
                <a:spcPct val="97000"/>
              </a:lnSpc>
              <a:buClr>
                <a:srgbClr val="FFFFFF"/>
              </a:buClr>
              <a:buSzPct val="100000"/>
              <a:buFont typeface="DINOT-Bold" pitchFamily="50" charset="0"/>
              <a:buNone/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You See…with non-firewalls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2743200" y="2217738"/>
            <a:ext cx="1143000" cy="1139825"/>
          </a:xfrm>
          <a:prstGeom prst="ellipse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lnSpc>
                <a:spcPct val="94000"/>
              </a:lnSpc>
              <a:buClr>
                <a:srgbClr val="000000"/>
              </a:buClr>
              <a:buSzPct val="100000"/>
              <a:buFont typeface="Arial" pitchFamily="-111" charset="0"/>
              <a:buNone/>
              <a:defRPr/>
            </a:pPr>
            <a:endParaRPr lang="en-US" sz="1200">
              <a:solidFill>
                <a:schemeClr val="bg1"/>
              </a:solidFill>
              <a:latin typeface="Arial" pitchFamily="-111" charset="0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4656138" y="3116263"/>
            <a:ext cx="1144587" cy="1139825"/>
          </a:xfrm>
          <a:prstGeom prst="ellipse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lnSpc>
                <a:spcPct val="94000"/>
              </a:lnSpc>
              <a:buClr>
                <a:srgbClr val="000000"/>
              </a:buClr>
              <a:buSzPct val="100000"/>
              <a:buFont typeface="Arial" pitchFamily="-111" charset="0"/>
              <a:buNone/>
              <a:defRPr/>
            </a:pPr>
            <a:endParaRPr lang="en-US" sz="1200">
              <a:solidFill>
                <a:schemeClr val="bg1"/>
              </a:solidFill>
              <a:latin typeface="Arial" pitchFamily="-111" charset="0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6299200" y="2471738"/>
            <a:ext cx="1143000" cy="1139825"/>
          </a:xfrm>
          <a:prstGeom prst="ellipse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lnSpc>
                <a:spcPct val="94000"/>
              </a:lnSpc>
              <a:buClr>
                <a:srgbClr val="000000"/>
              </a:buClr>
              <a:buSzPct val="100000"/>
              <a:buFont typeface="Arial" pitchFamily="-111" charset="0"/>
              <a:buNone/>
              <a:defRPr/>
            </a:pPr>
            <a:endParaRPr lang="en-US" sz="1200">
              <a:solidFill>
                <a:schemeClr val="bg1"/>
              </a:solidFill>
              <a:latin typeface="Arial" pitchFamily="-111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386138" y="4894263"/>
            <a:ext cx="1144587" cy="1139825"/>
          </a:xfrm>
          <a:prstGeom prst="ellipse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lnSpc>
                <a:spcPct val="94000"/>
              </a:lnSpc>
              <a:buClr>
                <a:srgbClr val="000000"/>
              </a:buClr>
              <a:buSzPct val="100000"/>
              <a:buFont typeface="Arial" pitchFamily="-111" charset="0"/>
              <a:buNone/>
              <a:defRPr/>
            </a:pPr>
            <a:endParaRPr lang="en-US" sz="1200">
              <a:solidFill>
                <a:schemeClr val="bg1"/>
              </a:solidFill>
              <a:latin typeface="Arial" pitchFamily="-111" charset="0"/>
            </a:endParaRPr>
          </a:p>
        </p:txBody>
      </p:sp>
      <p:pic>
        <p:nvPicPr>
          <p:cNvPr id="8200" name="Picture 16" descr="bittorrent_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9550" y="2616200"/>
            <a:ext cx="11557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5" descr="meebo_log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886075"/>
            <a:ext cx="85566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4" descr="skyp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5213" y="3538538"/>
            <a:ext cx="67627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8" descr="Gmai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7113" y="5326063"/>
            <a:ext cx="68738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Webex_4col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7913" y="1389063"/>
            <a:ext cx="8921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474186244_f81b62c85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9350" y="2233613"/>
            <a:ext cx="8747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" descr="sp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91" t="5495" r="12363" b="7692"/>
          <a:stretch>
            <a:fillRect/>
          </a:stretch>
        </p:blipFill>
        <p:spPr bwMode="auto">
          <a:xfrm>
            <a:off x="5497513" y="1531938"/>
            <a:ext cx="6731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3" descr="hopste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69200" y="5214938"/>
            <a:ext cx="10541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4" descr="Hamachi logo">
            <a:hlinkClick r:id="rId10" tooltip="Hamachi logo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8838" y="3554413"/>
            <a:ext cx="839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5" descr="mainLogo"/>
          <p:cNvPicPr>
            <a:picLocks noChangeAspect="1" noChangeArrowheads="1"/>
          </p:cNvPicPr>
          <p:nvPr/>
        </p:nvPicPr>
        <p:blipFill>
          <a:blip r:embed="rId12"/>
          <a:srcRect r="33882"/>
          <a:stretch>
            <a:fillRect/>
          </a:stretch>
        </p:blipFill>
        <p:spPr bwMode="auto">
          <a:xfrm>
            <a:off x="6143625" y="4513263"/>
            <a:ext cx="769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7" descr="PartyPoker.com 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43650" y="5635625"/>
            <a:ext cx="12684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0" descr="Click to go to home page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 r="41042"/>
          <a:stretch>
            <a:fillRect/>
          </a:stretch>
        </p:blipFill>
        <p:spPr bwMode="auto">
          <a:xfrm>
            <a:off x="847725" y="1965325"/>
            <a:ext cx="49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545388" y="4183063"/>
            <a:ext cx="10255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2" descr="Youtube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81175" y="4521200"/>
            <a:ext cx="9334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6" descr="yousendit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328863" y="1106488"/>
            <a:ext cx="1144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8" descr="Home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442200" y="1057275"/>
            <a:ext cx="820738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9" descr="Gtalk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90550" y="5080000"/>
            <a:ext cx="92233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3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39725" y="5868988"/>
            <a:ext cx="11239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welcome_3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138488" y="3990975"/>
            <a:ext cx="1228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9" descr="logo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224713" y="1849438"/>
            <a:ext cx="6286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180975" y="185738"/>
            <a:ext cx="8828088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marL="38100" indent="-38100" algn="ctr" eaLnBrk="0" hangingPunct="0">
              <a:lnSpc>
                <a:spcPct val="97000"/>
              </a:lnSpc>
              <a:buClr>
                <a:srgbClr val="FFFFFF"/>
              </a:buClr>
              <a:buSzPct val="100000"/>
              <a:buFont typeface="DINOT-Bold" pitchFamily="50" charset="0"/>
              <a:buNone/>
              <a:defRPr/>
            </a:pPr>
            <a:r>
              <a:rPr lang="en-US" sz="2800" kern="0" dirty="0">
                <a:latin typeface="+mj-lt"/>
                <a:ea typeface="+mj-ea"/>
                <a:cs typeface="+mj-cs"/>
              </a:rPr>
              <a:t>What You See with With A Firewall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57200" y="1092200"/>
            <a:ext cx="1270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425700" y="1798638"/>
            <a:ext cx="23828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770063" y="5916613"/>
            <a:ext cx="165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572000" y="6240463"/>
            <a:ext cx="22923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865688" y="5046663"/>
            <a:ext cx="17891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515100" y="3676650"/>
            <a:ext cx="23574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1386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charset="-127"/>
              </a:rPr>
              <a:t>The Right Answer:  Make the Firewall Do Its Job</a:t>
            </a:r>
            <a:endParaRPr lang="en-US" dirty="0" smtClean="0"/>
          </a:p>
        </p:txBody>
      </p:sp>
      <p:sp>
        <p:nvSpPr>
          <p:cNvPr id="1843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2011 </a:t>
            </a:r>
            <a:r>
              <a:rPr lang="en-US" dirty="0"/>
              <a:t>Palo Alto Networks. Proprietary and Confidential.</a:t>
            </a:r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0AE91F57-CA4A-4AEB-9CF3-E7A065A26439}" type="slidenum">
              <a:rPr lang="en-US" smtClean="0"/>
              <a:pPr/>
              <a:t>17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grpSp>
        <p:nvGrpSpPr>
          <p:cNvPr id="18436" name="Group 2"/>
          <p:cNvGrpSpPr>
            <a:grpSpLocks/>
          </p:cNvGrpSpPr>
          <p:nvPr/>
        </p:nvGrpSpPr>
        <p:grpSpPr bwMode="auto">
          <a:xfrm>
            <a:off x="1333500" y="1158875"/>
            <a:ext cx="7518400" cy="4719638"/>
            <a:chOff x="840" y="730"/>
            <a:chExt cx="4736" cy="2973"/>
          </a:xfrm>
        </p:grpSpPr>
        <p:sp>
          <p:nvSpPr>
            <p:cNvPr id="18465" name="AutoShape 3"/>
            <p:cNvSpPr>
              <a:spLocks noChangeArrowheads="1"/>
            </p:cNvSpPr>
            <p:nvPr/>
          </p:nvSpPr>
          <p:spPr bwMode="auto">
            <a:xfrm>
              <a:off x="840" y="730"/>
              <a:ext cx="4736" cy="2973"/>
            </a:xfrm>
            <a:prstGeom prst="roundRect">
              <a:avLst>
                <a:gd name="adj" fmla="val 16667"/>
              </a:avLst>
            </a:prstGeom>
            <a:solidFill>
              <a:srgbClr val="316989"/>
            </a:solidFill>
            <a:ln w="12700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sp>
          <p:nvSpPr>
            <p:cNvPr id="18466" name="AutoShape 4"/>
            <p:cNvSpPr>
              <a:spLocks noChangeArrowheads="1"/>
            </p:cNvSpPr>
            <p:nvPr/>
          </p:nvSpPr>
          <p:spPr bwMode="auto">
            <a:xfrm>
              <a:off x="2290" y="838"/>
              <a:ext cx="3190" cy="273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</p:grp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284163" y="1158875"/>
            <a:ext cx="4267200" cy="4719638"/>
          </a:xfrm>
          <a:prstGeom prst="roundRect">
            <a:avLst>
              <a:gd name="adj" fmla="val 16667"/>
            </a:avLst>
          </a:prstGeom>
          <a:solidFill>
            <a:srgbClr val="316989"/>
          </a:solidFill>
          <a:ln w="127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graphicFrame>
        <p:nvGraphicFramePr>
          <p:cNvPr id="10" name="Group 35"/>
          <p:cNvGraphicFramePr>
            <a:graphicFrameLocks noGrp="1"/>
          </p:cNvGraphicFramePr>
          <p:nvPr/>
        </p:nvGraphicFramePr>
        <p:xfrm>
          <a:off x="387350" y="1236663"/>
          <a:ext cx="4025900" cy="4494214"/>
        </p:xfrm>
        <a:graphic>
          <a:graphicData uri="http://schemas.openxmlformats.org/drawingml/2006/table">
            <a:tbl>
              <a:tblPr/>
              <a:tblGrid>
                <a:gridCol w="4025900"/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004167"/>
                        </a:buClr>
                        <a:buSzPct val="85000"/>
                        <a:buFont typeface="Times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004167"/>
                        </a:buClr>
                        <a:buSzPct val="85000"/>
                        <a:buFont typeface="Time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New Requirements for the Firewall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279400" marR="0" lvl="0" indent="-279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004167"/>
                        </a:buClr>
                        <a:buSzPct val="85000"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1.  Identify applications regardless of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port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, protocol, evasive tactic or SSL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004167"/>
                        </a:buClr>
                        <a:buSzPct val="85000"/>
                        <a:buFont typeface="Times" charset="0"/>
                        <a:buNone/>
                        <a:tabLst>
                          <a:tab pos="396875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2.  Identify users regardless of IP address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88">
                <a:tc>
                  <a:txBody>
                    <a:bodyPr/>
                    <a:lstStyle/>
                    <a:p>
                      <a:pPr marL="279400" marR="0" lvl="0" indent="-279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004167"/>
                        </a:buClr>
                        <a:buSzPct val="85000"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3.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 Protect in real-time against threats embedded across applications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004167"/>
                        </a:buClr>
                        <a:buSzPct val="85000"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4.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 Fine-grained visibility and policy control over application access / functionality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279400" marR="0" lvl="0" indent="-279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004167"/>
                        </a:buClr>
                        <a:buSzPct val="85000"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  Multi-gigabit, in-line deployment with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no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performance degradation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79C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50" name="Picture 33" descr="skyp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15225" y="2322513"/>
            <a:ext cx="7286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34" descr="bittorrent_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8063" y="2306638"/>
            <a:ext cx="11557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2" name="Picture 35" descr="MCj04059800000[1]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8063" y="1782763"/>
            <a:ext cx="49053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Picture 36" descr="sp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91" t="5495" r="12363" b="7692"/>
          <a:stretch>
            <a:fillRect/>
          </a:stretch>
        </p:blipFill>
        <p:spPr bwMode="auto">
          <a:xfrm>
            <a:off x="7926388" y="1762125"/>
            <a:ext cx="6413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Picture 37" descr="sap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95925" y="1865313"/>
            <a:ext cx="6667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38" descr="sfdc_223x7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0913" y="1392238"/>
            <a:ext cx="113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39" descr="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24713" y="1849438"/>
            <a:ext cx="6286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40" descr="474186244_f81b62c85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18063" y="1419225"/>
            <a:ext cx="87471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8" name="Picture 41" descr="Gmai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11900" y="1887538"/>
            <a:ext cx="6873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9" name="Picture 42" descr="Webex_4colo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5700" y="1462088"/>
            <a:ext cx="6731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0" name="Picture 47" descr="meebo_logo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43650" y="2376488"/>
            <a:ext cx="801688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1" name="Picture 57" descr="user-group-128x128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22963" y="4262438"/>
            <a:ext cx="143510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62" name="Group 6"/>
          <p:cNvGrpSpPr>
            <a:grpSpLocks noChangeAspect="1"/>
          </p:cNvGrpSpPr>
          <p:nvPr/>
        </p:nvGrpSpPr>
        <p:grpSpPr bwMode="auto">
          <a:xfrm>
            <a:off x="4906963" y="2967038"/>
            <a:ext cx="3508375" cy="982662"/>
            <a:chOff x="1254" y="2329"/>
            <a:chExt cx="4313" cy="1210"/>
          </a:xfrm>
        </p:grpSpPr>
        <p:sp>
          <p:nvSpPr>
            <p:cNvPr id="18463" name="Rectangle 7"/>
            <p:cNvSpPr>
              <a:spLocks noChangeAspect="1" noChangeArrowheads="1"/>
            </p:cNvSpPr>
            <p:nvPr/>
          </p:nvSpPr>
          <p:spPr bwMode="auto">
            <a:xfrm>
              <a:off x="3154" y="2797"/>
              <a:ext cx="495" cy="58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18464" name="Picture 8" descr="PA4050_FrontWtop_HR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4" y="2329"/>
              <a:ext cx="4313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Identification Technologies Transform the Firewall</a:t>
            </a:r>
          </a:p>
        </p:txBody>
      </p:sp>
      <p:sp>
        <p:nvSpPr>
          <p:cNvPr id="1945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2011 </a:t>
            </a:r>
            <a:r>
              <a:rPr lang="en-US" dirty="0"/>
              <a:t>Palo Alto Networks. Proprietary and Confidential.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B55FDDE2-F39A-43A8-954D-EF098EB66651}" type="slidenum">
              <a:rPr lang="en-US" smtClean="0"/>
              <a:pPr/>
              <a:t>18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19460" name="Picture 25" descr="App_id_log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38" y="873125"/>
            <a:ext cx="4287837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Line 33"/>
          <p:cNvSpPr>
            <a:spLocks noChangeShapeType="1"/>
          </p:cNvSpPr>
          <p:nvPr/>
        </p:nvSpPr>
        <p:spPr bwMode="auto">
          <a:xfrm>
            <a:off x="520700" y="2855913"/>
            <a:ext cx="8169275" cy="0"/>
          </a:xfrm>
          <a:prstGeom prst="line">
            <a:avLst/>
          </a:prstGeom>
          <a:noFill/>
          <a:ln w="6350">
            <a:solidFill>
              <a:srgbClr val="004167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462" name="Line 34"/>
          <p:cNvSpPr>
            <a:spLocks noChangeShapeType="1"/>
          </p:cNvSpPr>
          <p:nvPr/>
        </p:nvSpPr>
        <p:spPr bwMode="auto">
          <a:xfrm>
            <a:off x="463550" y="4748213"/>
            <a:ext cx="8169275" cy="0"/>
          </a:xfrm>
          <a:prstGeom prst="line">
            <a:avLst/>
          </a:prstGeom>
          <a:noFill/>
          <a:ln w="6350">
            <a:solidFill>
              <a:srgbClr val="004167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19463" name="Picture 5" descr="C:\Documents and Settings\bkee\Desktop\users-id_final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0350" y="2951163"/>
            <a:ext cx="3910013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 descr="C:\Documents and Settings\bkee\Desktop\content_i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5500" y="4849813"/>
            <a:ext cx="29718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565150" y="1344613"/>
            <a:ext cx="3351213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r>
              <a:rPr lang="en-US" sz="2400">
                <a:solidFill>
                  <a:srgbClr val="326A89"/>
                </a:solidFill>
              </a:rPr>
              <a:t>App-ID™</a:t>
            </a:r>
          </a:p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r>
              <a:rPr lang="en-US" sz="2400" i="1">
                <a:solidFill>
                  <a:srgbClr val="A7C541"/>
                </a:solidFill>
              </a:rPr>
              <a:t>Identify the application</a:t>
            </a:r>
          </a:p>
        </p:txBody>
      </p: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565150" y="3306763"/>
            <a:ext cx="25050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r>
              <a:rPr lang="en-US" sz="2400">
                <a:solidFill>
                  <a:srgbClr val="326A89"/>
                </a:solidFill>
              </a:rPr>
              <a:t>User-ID™</a:t>
            </a:r>
          </a:p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r>
              <a:rPr lang="en-US" sz="2400" i="1">
                <a:solidFill>
                  <a:srgbClr val="A7C541"/>
                </a:solidFill>
              </a:rPr>
              <a:t>Identify the user</a:t>
            </a:r>
          </a:p>
        </p:txBody>
      </p:sp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565150" y="5054600"/>
            <a:ext cx="2620963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>
                <a:solidFill>
                  <a:srgbClr val="326A89"/>
                </a:solidFill>
              </a:rPr>
              <a:t>Content-ID™</a:t>
            </a:r>
          </a:p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r>
              <a:rPr lang="en-US" sz="2400" i="1" dirty="0">
                <a:solidFill>
                  <a:srgbClr val="A7C541"/>
                </a:solidFill>
              </a:rPr>
              <a:t>Scan the content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App-ID: Comprehensive Application Visibility</a:t>
            </a:r>
          </a:p>
        </p:txBody>
      </p:sp>
      <p:sp>
        <p:nvSpPr>
          <p:cNvPr id="27654" name="Rectangle 21"/>
          <p:cNvSpPr>
            <a:spLocks noChangeArrowheads="1"/>
          </p:cNvSpPr>
          <p:nvPr/>
        </p:nvSpPr>
        <p:spPr bwMode="auto">
          <a:xfrm>
            <a:off x="7451725" y="6350000"/>
            <a:ext cx="1512888" cy="4730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nl-NL" sz="1600"/>
          </a:p>
        </p:txBody>
      </p:sp>
      <p:pic>
        <p:nvPicPr>
          <p:cNvPr id="27655" name="Picture 25" descr="App_id_log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3988" y="860425"/>
            <a:ext cx="6567487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4013200"/>
            <a:ext cx="8412163" cy="21336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Policy-based control more than 1200 applications distributed across five categories and 25 sub-categories</a:t>
            </a:r>
          </a:p>
          <a:p>
            <a:r>
              <a:rPr lang="en-US" dirty="0" smtClean="0">
                <a:ea typeface="ＭＳ Ｐゴシック" pitchFamily="34" charset="-128"/>
              </a:rPr>
              <a:t>Balanced mix of business, internet and networking applications and networking protocols</a:t>
            </a:r>
          </a:p>
          <a:p>
            <a:r>
              <a:rPr lang="en-US" dirty="0" smtClean="0">
                <a:ea typeface="ＭＳ Ｐゴシック" pitchFamily="34" charset="-128"/>
              </a:rPr>
              <a:t>3 - 5 new applications added weekly</a:t>
            </a:r>
          </a:p>
          <a:p>
            <a:r>
              <a:rPr lang="en-US" dirty="0" smtClean="0">
                <a:ea typeface="ＭＳ Ｐゴシック" pitchFamily="34" charset="-128"/>
              </a:rPr>
              <a:t>App override and custom HTTP applications help address internal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425244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About Palo Alto Networks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4625" y="2028825"/>
            <a:ext cx="8801100" cy="33924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230188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326A89"/>
              </a:buClr>
              <a:buSzPct val="85000"/>
              <a:buFont typeface="Times" charset="0"/>
              <a:buChar char="•"/>
              <a:defRPr/>
            </a:pPr>
            <a:r>
              <a:rPr lang="en-US" sz="2000" kern="0" dirty="0">
                <a:solidFill>
                  <a:srgbClr val="326A89"/>
                </a:solidFill>
                <a:latin typeface="+mn-lt"/>
              </a:rPr>
              <a:t>Palo Alto Networks is the </a:t>
            </a:r>
            <a:r>
              <a:rPr lang="en-US" sz="2000" b="1" kern="0" dirty="0">
                <a:solidFill>
                  <a:srgbClr val="326A89"/>
                </a:solidFill>
                <a:latin typeface="+mn-lt"/>
              </a:rPr>
              <a:t>Network </a:t>
            </a:r>
            <a:r>
              <a:rPr lang="en-US" sz="2000" b="1" kern="0" dirty="0">
                <a:solidFill>
                  <a:srgbClr val="A7C541"/>
                </a:solidFill>
                <a:latin typeface="+mn-lt"/>
              </a:rPr>
              <a:t>Security </a:t>
            </a:r>
            <a:r>
              <a:rPr lang="en-US" sz="2000" b="1" kern="0" dirty="0">
                <a:solidFill>
                  <a:srgbClr val="326A89"/>
                </a:solidFill>
                <a:latin typeface="+mn-lt"/>
              </a:rPr>
              <a:t>Company</a:t>
            </a:r>
          </a:p>
          <a:p>
            <a:pPr marL="230188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326A89"/>
              </a:buClr>
              <a:buSzPct val="85000"/>
              <a:buFont typeface="Times" charset="0"/>
              <a:buChar char="•"/>
              <a:defRPr/>
            </a:pPr>
            <a:r>
              <a:rPr lang="en-US" sz="2000" kern="0" dirty="0">
                <a:solidFill>
                  <a:srgbClr val="326A89"/>
                </a:solidFill>
                <a:latin typeface="+mn-lt"/>
              </a:rPr>
              <a:t>World-class team with strong security and networking experience  </a:t>
            </a:r>
          </a:p>
          <a:p>
            <a:pPr marL="687388" lvl="1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326A89"/>
              </a:buClr>
              <a:buSzPct val="85000"/>
              <a:buFont typeface="Lucida Grande"/>
              <a:buChar char="-"/>
              <a:defRPr/>
            </a:pPr>
            <a:r>
              <a:rPr lang="en-US" kern="0" dirty="0">
                <a:solidFill>
                  <a:srgbClr val="326A89"/>
                </a:solidFill>
                <a:latin typeface="+mn-lt"/>
              </a:rPr>
              <a:t>Founded in 2005 by security visionary </a:t>
            </a:r>
            <a:r>
              <a:rPr lang="en-US" kern="0" dirty="0" err="1">
                <a:solidFill>
                  <a:srgbClr val="326A89"/>
                </a:solidFill>
                <a:latin typeface="+mn-lt"/>
              </a:rPr>
              <a:t>Nir</a:t>
            </a:r>
            <a:r>
              <a:rPr lang="en-US" kern="0" dirty="0">
                <a:solidFill>
                  <a:srgbClr val="326A89"/>
                </a:solidFill>
                <a:latin typeface="+mn-lt"/>
              </a:rPr>
              <a:t> </a:t>
            </a:r>
            <a:r>
              <a:rPr lang="en-US" kern="0" dirty="0" err="1">
                <a:solidFill>
                  <a:srgbClr val="326A89"/>
                </a:solidFill>
                <a:latin typeface="+mn-lt"/>
              </a:rPr>
              <a:t>Zuk</a:t>
            </a:r>
            <a:endParaRPr lang="en-US" kern="0" dirty="0">
              <a:solidFill>
                <a:srgbClr val="326A89"/>
              </a:solidFill>
              <a:latin typeface="+mn-lt"/>
            </a:endParaRPr>
          </a:p>
          <a:p>
            <a:pPr marL="687388" lvl="1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326A89"/>
              </a:buClr>
              <a:buSzPct val="85000"/>
              <a:buFont typeface="Lucida Grande"/>
              <a:buChar char="-"/>
              <a:defRPr/>
            </a:pPr>
            <a:r>
              <a:rPr lang="en-US" kern="0" dirty="0">
                <a:solidFill>
                  <a:srgbClr val="326A89"/>
                </a:solidFill>
                <a:latin typeface="+mn-lt"/>
              </a:rPr>
              <a:t>Top-tier investors</a:t>
            </a:r>
          </a:p>
          <a:p>
            <a:pPr marL="230188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326A89"/>
              </a:buClr>
              <a:buSzPct val="85000"/>
              <a:buFont typeface="Times" charset="0"/>
              <a:buChar char="•"/>
              <a:defRPr/>
            </a:pPr>
            <a:r>
              <a:rPr lang="en-US" sz="2000" kern="0" dirty="0">
                <a:solidFill>
                  <a:srgbClr val="326A89"/>
                </a:solidFill>
                <a:latin typeface="+mn-lt"/>
              </a:rPr>
              <a:t>Builds next-generation firewalls that identify </a:t>
            </a:r>
            <a:r>
              <a:rPr lang="en-US" sz="2000" kern="0" dirty="0">
                <a:solidFill>
                  <a:srgbClr val="004167"/>
                </a:solidFill>
                <a:latin typeface="+mn-lt"/>
              </a:rPr>
              <a:t>/ </a:t>
            </a:r>
            <a:r>
              <a:rPr lang="en-US" sz="2000" kern="0" dirty="0">
                <a:solidFill>
                  <a:srgbClr val="326A89"/>
                </a:solidFill>
                <a:latin typeface="+mn-lt"/>
              </a:rPr>
              <a:t>control</a:t>
            </a:r>
            <a:r>
              <a:rPr lang="en-US" sz="2000" kern="0" dirty="0" smtClean="0">
                <a:solidFill>
                  <a:srgbClr val="326A89"/>
                </a:solidFill>
                <a:latin typeface="+mn-lt"/>
              </a:rPr>
              <a:t> 1200+ </a:t>
            </a:r>
            <a:r>
              <a:rPr lang="en-US" sz="2000" kern="0" dirty="0">
                <a:solidFill>
                  <a:srgbClr val="326A89"/>
                </a:solidFill>
                <a:latin typeface="+mn-lt"/>
              </a:rPr>
              <a:t>applications</a:t>
            </a:r>
            <a:endParaRPr lang="en-US" sz="2000" kern="0" dirty="0">
              <a:solidFill>
                <a:srgbClr val="004167"/>
              </a:solidFill>
              <a:latin typeface="+mn-lt"/>
            </a:endParaRPr>
          </a:p>
          <a:p>
            <a:pPr marL="687388" lvl="1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accent1"/>
              </a:buClr>
              <a:buSzPct val="85000"/>
              <a:buFont typeface="Lucida Grande"/>
              <a:buChar char="-"/>
              <a:defRPr/>
            </a:pPr>
            <a:r>
              <a:rPr lang="en-US" kern="0" dirty="0">
                <a:solidFill>
                  <a:schemeClr val="accent1"/>
                </a:solidFill>
                <a:latin typeface="+mn-lt"/>
              </a:rPr>
              <a:t>Restores the firewall as the core of the enterprise network security infrastructure</a:t>
            </a:r>
          </a:p>
          <a:p>
            <a:pPr marL="687388" lvl="1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326A89"/>
              </a:buClr>
              <a:buSzPct val="85000"/>
              <a:buFont typeface="Lucida Grande"/>
              <a:buChar char="-"/>
              <a:defRPr/>
            </a:pPr>
            <a:r>
              <a:rPr lang="en-US" kern="0" dirty="0">
                <a:solidFill>
                  <a:srgbClr val="326A89"/>
                </a:solidFill>
                <a:latin typeface="+mn-lt"/>
              </a:rPr>
              <a:t>Innovations:  App-ID™, User-ID™, Content-ID™</a:t>
            </a:r>
          </a:p>
          <a:p>
            <a:pPr marL="230188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326A89"/>
              </a:buClr>
              <a:buSzPct val="85000"/>
              <a:buFont typeface="Times" charset="0"/>
              <a:buChar char="•"/>
              <a:defRPr/>
            </a:pPr>
            <a:r>
              <a:rPr lang="en-US" sz="2000" kern="0" dirty="0">
                <a:solidFill>
                  <a:srgbClr val="326A89"/>
                </a:solidFill>
                <a:latin typeface="+mn-lt"/>
              </a:rPr>
              <a:t>Global footprint:</a:t>
            </a:r>
            <a:r>
              <a:rPr lang="en-US" sz="2000" kern="0" dirty="0" smtClean="0">
                <a:solidFill>
                  <a:srgbClr val="326A89"/>
                </a:solidFill>
                <a:latin typeface="+mn-lt"/>
              </a:rPr>
              <a:t> </a:t>
            </a:r>
            <a:r>
              <a:rPr lang="en-US" sz="2000" kern="0" dirty="0">
                <a:solidFill>
                  <a:srgbClr val="326A89"/>
                </a:solidFill>
                <a:latin typeface="+mn-lt"/>
              </a:rPr>
              <a:t>3</a:t>
            </a:r>
            <a:r>
              <a:rPr lang="en-US" sz="2000" kern="0" dirty="0" smtClean="0">
                <a:solidFill>
                  <a:srgbClr val="326A89"/>
                </a:solidFill>
                <a:latin typeface="+mn-lt"/>
              </a:rPr>
              <a:t>,500+ customers in </a:t>
            </a:r>
            <a:r>
              <a:rPr lang="en-US" sz="2000" kern="0" dirty="0">
                <a:solidFill>
                  <a:srgbClr val="326A89"/>
                </a:solidFill>
                <a:latin typeface="+mn-lt"/>
              </a:rPr>
              <a:t>7</a:t>
            </a:r>
            <a:r>
              <a:rPr lang="en-US" sz="2000" kern="0" dirty="0" smtClean="0">
                <a:solidFill>
                  <a:srgbClr val="326A89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326A89"/>
                </a:solidFill>
                <a:latin typeface="+mn-lt"/>
              </a:rPr>
              <a:t>+ countries, 24/7 support</a:t>
            </a:r>
          </a:p>
          <a:p>
            <a:pPr marL="230188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326A89"/>
              </a:buClr>
              <a:buSzPct val="85000"/>
              <a:buFont typeface="Times" charset="0"/>
              <a:buChar char="•"/>
              <a:defRPr/>
            </a:pPr>
            <a:endParaRPr lang="en-US" sz="2000" kern="0" dirty="0">
              <a:solidFill>
                <a:srgbClr val="326A89"/>
              </a:solidFill>
              <a:latin typeface="+mn-lt"/>
            </a:endParaRPr>
          </a:p>
          <a:p>
            <a:pPr marL="230188" indent="-230188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326A89"/>
              </a:buClr>
              <a:buSzPct val="85000"/>
              <a:buFont typeface="Times" charset="0"/>
              <a:buChar char="•"/>
              <a:defRPr/>
            </a:pPr>
            <a:endParaRPr lang="en-US" sz="2000" kern="0" dirty="0">
              <a:solidFill>
                <a:srgbClr val="326A89"/>
              </a:solidFill>
              <a:latin typeface="+mn-lt"/>
            </a:endParaRPr>
          </a:p>
        </p:txBody>
      </p:sp>
      <p:pic>
        <p:nvPicPr>
          <p:cNvPr id="12293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5825" y="1233488"/>
            <a:ext cx="3260725" cy="74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0" y="61912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29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2048" y="5512859"/>
            <a:ext cx="979488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894" y="5575301"/>
            <a:ext cx="157797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0894" y="5398560"/>
            <a:ext cx="66198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9715" y="5428193"/>
            <a:ext cx="11430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8663" y="5645151"/>
            <a:ext cx="1397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aloAltoNetwork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1061" y="5444662"/>
            <a:ext cx="1049423" cy="9561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86"/>
          <a:stretch>
            <a:fillRect/>
          </a:stretch>
        </p:blipFill>
        <p:spPr bwMode="auto">
          <a:xfrm>
            <a:off x="0" y="0"/>
            <a:ext cx="915035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6359525"/>
            <a:ext cx="132238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0" y="6289675"/>
            <a:ext cx="8701088" cy="1588"/>
          </a:xfrm>
          <a:prstGeom prst="line">
            <a:avLst/>
          </a:prstGeom>
          <a:noFill/>
          <a:ln w="28575" cap="flat">
            <a:solidFill>
              <a:srgbClr val="ABC2C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8" name="Rectangle 4"/>
          <p:cNvSpPr>
            <a:spLocks/>
          </p:cNvSpPr>
          <p:nvPr/>
        </p:nvSpPr>
        <p:spPr bwMode="auto">
          <a:xfrm>
            <a:off x="4349750" y="6364288"/>
            <a:ext cx="492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85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Times New Roman" charset="0"/>
              <a:buChar char="•"/>
            </a:pPr>
            <a:r>
              <a:rPr lang="en-US" sz="900">
                <a:solidFill>
                  <a:srgbClr val="ABC2CF"/>
                </a:solidFill>
                <a:ea typeface="Arial" charset="0"/>
                <a:cs typeface="Arial" charset="0"/>
              </a:rPr>
              <a:t>Page </a:t>
            </a:r>
          </a:p>
        </p:txBody>
      </p:sp>
      <p:sp>
        <p:nvSpPr>
          <p:cNvPr id="26629" name="Rectangle 5"/>
          <p:cNvSpPr>
            <a:spLocks/>
          </p:cNvSpPr>
          <p:nvPr/>
        </p:nvSpPr>
        <p:spPr bwMode="auto">
          <a:xfrm>
            <a:off x="1392238" y="6350000"/>
            <a:ext cx="2781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29" bIns="0"/>
          <a:lstStyle/>
          <a:p>
            <a:pPr marL="39688"/>
            <a:r>
              <a:rPr lang="en-US" sz="800">
                <a:solidFill>
                  <a:srgbClr val="A7C439"/>
                </a:solidFill>
                <a:ea typeface="Arial" charset="0"/>
                <a:cs typeface="Arial" charset="0"/>
              </a:rPr>
              <a:t>© 2010 Palo Alto Networks. Proprietary and Confidential.</a:t>
            </a:r>
          </a:p>
        </p:txBody>
      </p:sp>
      <p:sp>
        <p:nvSpPr>
          <p:cNvPr id="26630" name="Rectangle 6"/>
          <p:cNvSpPr>
            <a:spLocks/>
          </p:cNvSpPr>
          <p:nvPr/>
        </p:nvSpPr>
        <p:spPr bwMode="auto">
          <a:xfrm>
            <a:off x="0" y="5892800"/>
            <a:ext cx="9144000" cy="96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58"/>
          <a:lstStyle/>
          <a:p>
            <a:r>
              <a:rPr lang="en-US"/>
              <a:t>App-ID is Fundamentally Different </a:t>
            </a:r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838700" y="952500"/>
            <a:ext cx="3890963" cy="2630488"/>
          </a:xfrm>
          <a:ln/>
        </p:spPr>
        <p:txBody>
          <a:bodyPr rIns="132080"/>
          <a:lstStyle/>
          <a:p>
            <a:r>
              <a:rPr lang="en-US" sz="2000" dirty="0"/>
              <a:t>Sees all traffic across all ports</a:t>
            </a:r>
          </a:p>
          <a:p>
            <a:r>
              <a:rPr lang="en-US" sz="2000" dirty="0"/>
              <a:t>Scalable and extensible</a:t>
            </a:r>
          </a:p>
        </p:txBody>
      </p:sp>
      <p:pic>
        <p:nvPicPr>
          <p:cNvPr id="26633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99" y="2044700"/>
            <a:ext cx="6753225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0"/>
          <p:cNvSpPr>
            <a:spLocks/>
          </p:cNvSpPr>
          <p:nvPr/>
        </p:nvSpPr>
        <p:spPr bwMode="auto">
          <a:xfrm>
            <a:off x="2147888" y="6089650"/>
            <a:ext cx="48974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lnSpc>
                <a:spcPct val="85000"/>
              </a:lnSpc>
              <a:spcBef>
                <a:spcPts val="1400"/>
              </a:spcBef>
            </a:pPr>
            <a:r>
              <a:rPr lang="en-US" sz="2400">
                <a:solidFill>
                  <a:srgbClr val="055F84"/>
                </a:solidFill>
                <a:ea typeface="Arial" charset="0"/>
                <a:cs typeface="Arial" charset="0"/>
              </a:rPr>
              <a:t>Much more than just a signature….</a:t>
            </a:r>
          </a:p>
        </p:txBody>
      </p:sp>
      <p:sp>
        <p:nvSpPr>
          <p:cNvPr id="26635" name="Rectangle 11"/>
          <p:cNvSpPr>
            <a:spLocks/>
          </p:cNvSpPr>
          <p:nvPr/>
        </p:nvSpPr>
        <p:spPr bwMode="auto">
          <a:xfrm>
            <a:off x="466725" y="1016000"/>
            <a:ext cx="4216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69875" indent="-230188">
              <a:lnSpc>
                <a:spcPct val="85000"/>
              </a:lnSpc>
              <a:spcBef>
                <a:spcPts val="1150"/>
              </a:spcBef>
              <a:buClr>
                <a:srgbClr val="055F84"/>
              </a:buClr>
              <a:buSzPct val="85000"/>
              <a:buFont typeface="Times" charset="0"/>
              <a:buChar char="•"/>
            </a:pPr>
            <a:r>
              <a:rPr lang="en-US" sz="2000" dirty="0">
                <a:solidFill>
                  <a:srgbClr val="055F84"/>
                </a:solidFill>
                <a:ea typeface="Arial" charset="0"/>
                <a:cs typeface="Arial" charset="0"/>
              </a:rPr>
              <a:t>Always on, always the first action</a:t>
            </a:r>
          </a:p>
          <a:p>
            <a:pPr marL="269875" indent="-230188">
              <a:lnSpc>
                <a:spcPct val="85000"/>
              </a:lnSpc>
              <a:spcBef>
                <a:spcPts val="1150"/>
              </a:spcBef>
              <a:buClr>
                <a:srgbClr val="055F84"/>
              </a:buClr>
              <a:buSzPct val="85000"/>
              <a:buFont typeface="Times" charset="0"/>
              <a:buChar char="•"/>
            </a:pPr>
            <a:r>
              <a:rPr lang="en-US" sz="2000" dirty="0">
                <a:solidFill>
                  <a:srgbClr val="055F84"/>
                </a:solidFill>
                <a:ea typeface="Arial" charset="0"/>
                <a:cs typeface="Arial" charset="0"/>
              </a:rPr>
              <a:t>Built-in intelligence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917700" y="27051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888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AutoShape 5"/>
          <p:cNvSpPr>
            <a:spLocks noChangeArrowheads="1"/>
          </p:cNvSpPr>
          <p:nvPr/>
        </p:nvSpPr>
        <p:spPr bwMode="auto">
          <a:xfrm>
            <a:off x="1231900" y="901700"/>
            <a:ext cx="6235700" cy="25527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28575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endParaRPr lang="nl-NL"/>
          </a:p>
        </p:txBody>
      </p:sp>
      <p:sp>
        <p:nvSpPr>
          <p:cNvPr id="28677" name="Rectangle 5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User-ID: Enterprise Directory Integration</a:t>
            </a:r>
          </a:p>
        </p:txBody>
      </p:sp>
      <p:sp>
        <p:nvSpPr>
          <p:cNvPr id="28678" name="Rectangle 5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7650" y="3578225"/>
            <a:ext cx="8529638" cy="2493963"/>
          </a:xfrm>
        </p:spPr>
        <p:txBody>
          <a:bodyPr/>
          <a:lstStyle/>
          <a:p>
            <a:pPr marL="171450" indent="-171450"/>
            <a:r>
              <a:rPr lang="en-US" sz="2000" smtClean="0">
                <a:ea typeface="ＭＳ Ｐゴシック" pitchFamily="34" charset="-128"/>
              </a:rPr>
              <a:t>Users no longer defined solely by IP address</a:t>
            </a:r>
          </a:p>
          <a:p>
            <a:pPr marL="514350" lvl="1" indent="-169863"/>
            <a:r>
              <a:rPr lang="en-US" sz="1400" smtClean="0">
                <a:ea typeface="ＭＳ Ｐゴシック" pitchFamily="34" charset="-128"/>
              </a:rPr>
              <a:t>Leverage existing Active Directory infrastructure without complex agent rollout</a:t>
            </a:r>
          </a:p>
          <a:p>
            <a:pPr marL="514350" lvl="1" indent="-169863"/>
            <a:r>
              <a:rPr lang="en-US" sz="1400" smtClean="0">
                <a:ea typeface="ＭＳ Ｐゴシック" pitchFamily="34" charset="-128"/>
              </a:rPr>
              <a:t>Identify Citrix users and tie policies to user and group, not just the IP address</a:t>
            </a:r>
          </a:p>
          <a:p>
            <a:pPr marL="171450" indent="-171450"/>
            <a:r>
              <a:rPr lang="en-US" sz="2000" smtClean="0">
                <a:ea typeface="ＭＳ Ｐゴシック" pitchFamily="34" charset="-128"/>
              </a:rPr>
              <a:t>Understand user application and threat behavior based on actual AD username, not just IP</a:t>
            </a:r>
          </a:p>
          <a:p>
            <a:pPr marL="171450" indent="-171450"/>
            <a:r>
              <a:rPr lang="en-US" sz="2000" smtClean="0">
                <a:ea typeface="ＭＳ Ｐゴシック" pitchFamily="34" charset="-128"/>
              </a:rPr>
              <a:t>Manage and enforce policy based on user and/or AD group</a:t>
            </a:r>
          </a:p>
          <a:p>
            <a:pPr marL="171450" indent="-171450"/>
            <a:r>
              <a:rPr lang="en-US" sz="2000" smtClean="0">
                <a:ea typeface="ＭＳ Ｐゴシック" pitchFamily="34" charset="-128"/>
              </a:rPr>
              <a:t>Investigate security incidents, generate custom reports</a:t>
            </a:r>
          </a:p>
        </p:txBody>
      </p:sp>
      <p:pic>
        <p:nvPicPr>
          <p:cNvPr id="28679" name="Picture 5" descr="C:\Documents and Settings\bkee\Desktop\users-id_final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8613" y="990600"/>
            <a:ext cx="550068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5022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Content-ID:  Real-Time Content Scanning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23838" y="3498850"/>
            <a:ext cx="8628062" cy="26812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smtClean="0">
                <a:ea typeface="ＭＳ Ｐゴシック" pitchFamily="34" charset="-128"/>
              </a:rPr>
              <a:t>Stream-based, not file-based, for real-time performance</a:t>
            </a:r>
          </a:p>
          <a:p>
            <a:pPr lvl="1">
              <a:lnSpc>
                <a:spcPct val="80000"/>
              </a:lnSpc>
            </a:pPr>
            <a:r>
              <a:rPr lang="en-US" sz="1400" smtClean="0">
                <a:ea typeface="ＭＳ Ｐゴシック" pitchFamily="34" charset="-128"/>
              </a:rPr>
              <a:t>Uniform signature engine scans for broad range of threats in single pass</a:t>
            </a:r>
          </a:p>
          <a:p>
            <a:pPr lvl="1">
              <a:lnSpc>
                <a:spcPct val="80000"/>
              </a:lnSpc>
            </a:pPr>
            <a:r>
              <a:rPr lang="en-US" sz="1400" smtClean="0">
                <a:ea typeface="ＭＳ Ｐゴシック" pitchFamily="34" charset="-128"/>
              </a:rPr>
              <a:t>Vulnerability exploits (IPS), viruses, and spyware (both downloads and phone-home)</a:t>
            </a:r>
          </a:p>
          <a:p>
            <a:pPr>
              <a:lnSpc>
                <a:spcPct val="80000"/>
              </a:lnSpc>
            </a:pPr>
            <a:r>
              <a:rPr lang="en-US" sz="1600" smtClean="0">
                <a:ea typeface="ＭＳ Ｐゴシック" pitchFamily="34" charset="-128"/>
              </a:rPr>
              <a:t>Block transfer of sensitive data and file transfers by type</a:t>
            </a:r>
          </a:p>
          <a:p>
            <a:pPr lvl="1">
              <a:lnSpc>
                <a:spcPct val="80000"/>
              </a:lnSpc>
            </a:pPr>
            <a:r>
              <a:rPr lang="en-US" sz="1400" smtClean="0">
                <a:ea typeface="ＭＳ Ｐゴシック" pitchFamily="34" charset="-128"/>
              </a:rPr>
              <a:t>Looks for CC # and SSN patterns </a:t>
            </a:r>
          </a:p>
          <a:p>
            <a:pPr lvl="1">
              <a:lnSpc>
                <a:spcPct val="80000"/>
              </a:lnSpc>
            </a:pPr>
            <a:r>
              <a:rPr lang="en-US" sz="1400" smtClean="0">
                <a:ea typeface="ＭＳ Ｐゴシック" pitchFamily="34" charset="-128"/>
              </a:rPr>
              <a:t>Looks into file to determine type – not extension based</a:t>
            </a:r>
          </a:p>
          <a:p>
            <a:pPr>
              <a:lnSpc>
                <a:spcPct val="80000"/>
              </a:lnSpc>
            </a:pPr>
            <a:r>
              <a:rPr lang="en-US" sz="1600" smtClean="0">
                <a:ea typeface="ＭＳ Ｐゴシック" pitchFamily="34" charset="-128"/>
              </a:rPr>
              <a:t>Web filtering enabled via fully integrated URL database</a:t>
            </a:r>
          </a:p>
          <a:p>
            <a:pPr lvl="1">
              <a:lnSpc>
                <a:spcPct val="80000"/>
              </a:lnSpc>
            </a:pPr>
            <a:r>
              <a:rPr lang="en-US" sz="1400" smtClean="0">
                <a:ea typeface="ＭＳ Ｐゴシック" pitchFamily="34" charset="-128"/>
              </a:rPr>
              <a:t>Local 20M URL database (76 categories) maximizes performance (1,000’s URLs/sec)</a:t>
            </a:r>
          </a:p>
          <a:p>
            <a:pPr lvl="1">
              <a:lnSpc>
                <a:spcPct val="80000"/>
              </a:lnSpc>
            </a:pPr>
            <a:r>
              <a:rPr lang="en-US" sz="1400" smtClean="0">
                <a:ea typeface="ＭＳ Ｐゴシック" pitchFamily="34" charset="-128"/>
              </a:rPr>
              <a:t>Dynamic DB adapts to local, regional, or industry focused surfing patterns</a:t>
            </a:r>
          </a:p>
        </p:txBody>
      </p:sp>
      <p:pic>
        <p:nvPicPr>
          <p:cNvPr id="29702" name="Picture 6" descr="C:\Documents and Settings\bkee\Desktop\content_i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919163"/>
            <a:ext cx="367982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5"/>
          <p:cNvSpPr>
            <a:spLocks noChangeArrowheads="1"/>
          </p:cNvSpPr>
          <p:nvPr/>
        </p:nvSpPr>
        <p:spPr bwMode="auto">
          <a:xfrm>
            <a:off x="138113" y="2752725"/>
            <a:ext cx="863282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 New Roman" pitchFamily="18" charset="0"/>
              <a:buNone/>
            </a:pPr>
            <a:r>
              <a:rPr lang="en-US" altLang="ko-KR" b="1">
                <a:solidFill>
                  <a:srgbClr val="004167"/>
                </a:solidFill>
              </a:rPr>
              <a:t>Detect and block a wide range of threats, limit unauthorized data transfer and control non-work related web surfing</a:t>
            </a:r>
            <a:endParaRPr lang="en-US" b="1">
              <a:solidFill>
                <a:srgbClr val="0041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69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0" y="889000"/>
          <a:ext cx="91440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What is the traffic </a:t>
                      </a:r>
                      <a:br>
                        <a:rPr lang="en-US" sz="18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and is it allowed? </a:t>
                      </a:r>
                      <a:br>
                        <a:rPr lang="en-US" sz="18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(App-ID)</a:t>
                      </a:r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Allowed for this specific </a:t>
                      </a:r>
                      <a:br>
                        <a:rPr lang="en-US" sz="18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user or group?</a:t>
                      </a:r>
                      <a:br>
                        <a:rPr lang="en-US" sz="18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(User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ID)</a:t>
                      </a:r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What risks or threats</a:t>
                      </a:r>
                      <a:br>
                        <a:rPr lang="en-US" sz="18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are in the traffic?</a:t>
                      </a:r>
                      <a:br>
                        <a:rPr lang="en-US" sz="18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(Content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ID)</a:t>
                      </a:r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986463" y="2646363"/>
            <a:ext cx="2992437" cy="19478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54F67"/>
            </a:solidFill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n-US" b="1" dirty="0"/>
              <a:t>Inbound</a:t>
            </a:r>
          </a:p>
          <a:p>
            <a:pPr>
              <a:lnSpc>
                <a:spcPts val="1800"/>
              </a:lnSpc>
              <a:defRPr/>
            </a:pPr>
            <a:r>
              <a:rPr lang="en-US" dirty="0"/>
              <a:t>Full cycle threat prevention</a:t>
            </a:r>
          </a:p>
          <a:p>
            <a:pPr marL="285750" indent="-285750">
              <a:lnSpc>
                <a:spcPts val="1800"/>
              </a:lnSpc>
              <a:buFont typeface="Arial"/>
              <a:buChar char="•"/>
              <a:defRPr/>
            </a:pPr>
            <a:r>
              <a:rPr lang="en-US" dirty="0"/>
              <a:t>Intrusion prevention</a:t>
            </a:r>
          </a:p>
          <a:p>
            <a:pPr marL="285750" indent="-285750">
              <a:lnSpc>
                <a:spcPts val="1800"/>
              </a:lnSpc>
              <a:buFont typeface="Arial"/>
              <a:buChar char="•"/>
              <a:defRPr/>
            </a:pPr>
            <a:r>
              <a:rPr lang="en-US" dirty="0"/>
              <a:t>Malware blocking</a:t>
            </a:r>
          </a:p>
          <a:p>
            <a:pPr marL="285750" indent="-285750">
              <a:lnSpc>
                <a:spcPts val="1800"/>
              </a:lnSpc>
              <a:buFont typeface="Arial"/>
              <a:buChar char="•"/>
              <a:defRPr/>
            </a:pPr>
            <a:r>
              <a:rPr lang="en-US" dirty="0"/>
              <a:t>Anti-virus control</a:t>
            </a:r>
          </a:p>
          <a:p>
            <a:pPr marL="285750" indent="-285750">
              <a:lnSpc>
                <a:spcPts val="1800"/>
              </a:lnSpc>
              <a:buFont typeface="Arial"/>
              <a:buChar char="•"/>
              <a:defRPr/>
            </a:pPr>
            <a:r>
              <a:rPr lang="en-US" dirty="0"/>
              <a:t>URL site blocking</a:t>
            </a:r>
          </a:p>
          <a:p>
            <a:pPr marL="285750" indent="-285750">
              <a:lnSpc>
                <a:spcPts val="1800"/>
              </a:lnSpc>
              <a:buFont typeface="Arial"/>
              <a:buChar char="•"/>
              <a:defRPr/>
            </a:pPr>
            <a:r>
              <a:rPr lang="en-US" dirty="0"/>
              <a:t>Encrypted and compressed files</a:t>
            </a:r>
          </a:p>
        </p:txBody>
      </p:sp>
      <p:grpSp>
        <p:nvGrpSpPr>
          <p:cNvPr id="12300" name="Group 37"/>
          <p:cNvGrpSpPr>
            <a:grpSpLocks/>
          </p:cNvGrpSpPr>
          <p:nvPr/>
        </p:nvGrpSpPr>
        <p:grpSpPr bwMode="auto">
          <a:xfrm>
            <a:off x="-320675" y="2120900"/>
            <a:ext cx="4079875" cy="3641725"/>
            <a:chOff x="-338667" y="1540932"/>
            <a:chExt cx="4080934" cy="3640667"/>
          </a:xfrm>
        </p:grpSpPr>
        <p:pic>
          <p:nvPicPr>
            <p:cNvPr id="12308" name="Picture 36" descr="circles test blue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6" t="17889" r="30550" b="19685"/>
            <a:stretch>
              <a:fillRect/>
            </a:stretch>
          </p:blipFill>
          <p:spPr bwMode="auto">
            <a:xfrm rot="5400000">
              <a:off x="-118534" y="1320799"/>
              <a:ext cx="3640667" cy="4080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9" name="TextBox 7"/>
            <p:cNvSpPr txBox="1">
              <a:spLocks noChangeArrowheads="1"/>
            </p:cNvSpPr>
            <p:nvPr/>
          </p:nvSpPr>
          <p:spPr bwMode="auto">
            <a:xfrm rot="-5400000">
              <a:off x="-351240" y="3183471"/>
              <a:ext cx="1737951" cy="36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FFFF"/>
                  </a:solidFill>
                  <a:latin typeface="DINOT-Regular" charset="0"/>
                </a:rPr>
                <a:t>Port Number</a:t>
              </a:r>
            </a:p>
          </p:txBody>
        </p:sp>
        <p:sp>
          <p:nvSpPr>
            <p:cNvPr id="12310" name="TextBox 8"/>
            <p:cNvSpPr txBox="1">
              <a:spLocks noChangeArrowheads="1"/>
            </p:cNvSpPr>
            <p:nvPr/>
          </p:nvSpPr>
          <p:spPr bwMode="auto">
            <a:xfrm rot="-5400000">
              <a:off x="872582" y="3183471"/>
              <a:ext cx="678842" cy="36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DINOT-Regular" charset="0"/>
                </a:rPr>
                <a:t>SSL</a:t>
              </a:r>
            </a:p>
          </p:txBody>
        </p:sp>
        <p:sp>
          <p:nvSpPr>
            <p:cNvPr id="12311" name="TextBox 9"/>
            <p:cNvSpPr txBox="1">
              <a:spLocks noChangeArrowheads="1"/>
            </p:cNvSpPr>
            <p:nvPr/>
          </p:nvSpPr>
          <p:spPr bwMode="auto">
            <a:xfrm rot="-5400000">
              <a:off x="1396773" y="3183471"/>
              <a:ext cx="849662" cy="36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DINOT-Regular" charset="0"/>
                </a:rPr>
                <a:t>HTTP</a:t>
              </a:r>
            </a:p>
          </p:txBody>
        </p:sp>
        <p:sp>
          <p:nvSpPr>
            <p:cNvPr id="12312" name="TextBox 10"/>
            <p:cNvSpPr txBox="1">
              <a:spLocks noChangeArrowheads="1"/>
            </p:cNvSpPr>
            <p:nvPr/>
          </p:nvSpPr>
          <p:spPr bwMode="auto">
            <a:xfrm rot="-5400000">
              <a:off x="1989723" y="3183471"/>
              <a:ext cx="882974" cy="36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DINOT-Regular" charset="0"/>
                </a:rPr>
                <a:t>GMail</a:t>
              </a:r>
            </a:p>
          </p:txBody>
        </p:sp>
        <p:sp>
          <p:nvSpPr>
            <p:cNvPr id="12313" name="TextBox 11"/>
            <p:cNvSpPr txBox="1">
              <a:spLocks noChangeArrowheads="1"/>
            </p:cNvSpPr>
            <p:nvPr/>
          </p:nvSpPr>
          <p:spPr bwMode="auto">
            <a:xfrm rot="-5400000">
              <a:off x="2139252" y="3183471"/>
              <a:ext cx="1633781" cy="36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DINOT-Regular" charset="0"/>
                </a:rPr>
                <a:t>Google Talk</a:t>
              </a:r>
            </a:p>
          </p:txBody>
        </p:sp>
      </p:grpSp>
      <p:pic>
        <p:nvPicPr>
          <p:cNvPr id="12301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249613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/>
          <p:cNvSpPr/>
          <p:nvPr/>
        </p:nvSpPr>
        <p:spPr bwMode="auto">
          <a:xfrm>
            <a:off x="3352800" y="3681413"/>
            <a:ext cx="762000" cy="59372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defRPr/>
            </a:pPr>
            <a:endParaRPr lang="en-US"/>
          </a:p>
        </p:txBody>
      </p:sp>
      <p:sp>
        <p:nvSpPr>
          <p:cNvPr id="16" name="Right Arrow 15"/>
          <p:cNvSpPr/>
          <p:nvPr/>
        </p:nvSpPr>
        <p:spPr bwMode="auto">
          <a:xfrm>
            <a:off x="5018088" y="3681413"/>
            <a:ext cx="762000" cy="59372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defRPr/>
            </a:pPr>
            <a:endParaRPr lang="en-US"/>
          </a:p>
        </p:txBody>
      </p:sp>
      <p:sp>
        <p:nvSpPr>
          <p:cNvPr id="12304" name="Rectangle 2"/>
          <p:cNvSpPr txBox="1">
            <a:spLocks noChangeArrowheads="1"/>
          </p:cNvSpPr>
          <p:nvPr/>
        </p:nvSpPr>
        <p:spPr bwMode="auto">
          <a:xfrm>
            <a:off x="190500" y="101600"/>
            <a:ext cx="86344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9" tIns="45714" rIns="91429" bIns="45714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700" b="1">
                <a:solidFill>
                  <a:srgbClr val="FFFFFF"/>
                </a:solidFill>
                <a:latin typeface="DINOT-Regular" charset="0"/>
              </a:rPr>
              <a:t>How the ID Technologies Work Together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864100" y="4759325"/>
            <a:ext cx="4122738" cy="1254125"/>
            <a:chOff x="4988606" y="4758872"/>
            <a:chExt cx="3997551" cy="1254189"/>
          </a:xfrm>
        </p:grpSpPr>
        <p:sp>
          <p:nvSpPr>
            <p:cNvPr id="22" name="TextBox 21"/>
            <p:cNvSpPr txBox="1"/>
            <p:nvPr/>
          </p:nvSpPr>
          <p:spPr>
            <a:xfrm>
              <a:off x="6084584" y="4758872"/>
              <a:ext cx="2901573" cy="12541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254F67"/>
              </a:solidFill>
            </a:ln>
          </p:spPr>
          <p:txBody>
            <a:bodyPr>
              <a:spAutoFit/>
            </a:bodyPr>
            <a:lstStyle/>
            <a:p>
              <a:pPr>
                <a:lnSpc>
                  <a:spcPts val="1800"/>
                </a:lnSpc>
                <a:defRPr/>
              </a:pPr>
              <a:r>
                <a:rPr lang="en-US" b="1" dirty="0"/>
                <a:t>Outbound</a:t>
              </a:r>
            </a:p>
            <a:p>
              <a:pPr>
                <a:lnSpc>
                  <a:spcPts val="1800"/>
                </a:lnSpc>
                <a:defRPr/>
              </a:pPr>
              <a:r>
                <a:rPr lang="en-US" dirty="0"/>
                <a:t>Data leakage control</a:t>
              </a:r>
            </a:p>
            <a:p>
              <a:pPr marL="285750" indent="-285750">
                <a:lnSpc>
                  <a:spcPts val="1800"/>
                </a:lnSpc>
                <a:buFont typeface="Arial"/>
                <a:buChar char="•"/>
                <a:defRPr/>
              </a:pPr>
              <a:r>
                <a:rPr lang="en-US" dirty="0"/>
                <a:t>Credit card numbers</a:t>
              </a:r>
            </a:p>
            <a:p>
              <a:pPr marL="285750" indent="-285750">
                <a:lnSpc>
                  <a:spcPts val="1800"/>
                </a:lnSpc>
                <a:buFont typeface="Arial"/>
                <a:buChar char="•"/>
                <a:defRPr/>
              </a:pPr>
              <a:r>
                <a:rPr lang="en-US" dirty="0"/>
                <a:t>Custom data strings</a:t>
              </a:r>
            </a:p>
            <a:p>
              <a:pPr marL="285750" indent="-285750">
                <a:lnSpc>
                  <a:spcPts val="1800"/>
                </a:lnSpc>
                <a:buFont typeface="Arial"/>
                <a:buChar char="•"/>
                <a:defRPr/>
              </a:pPr>
              <a:r>
                <a:rPr lang="en-US" dirty="0"/>
                <a:t>Document file types</a:t>
              </a:r>
            </a:p>
          </p:txBody>
        </p:sp>
        <p:sp>
          <p:nvSpPr>
            <p:cNvPr id="23" name="Right Arrow 22"/>
            <p:cNvSpPr/>
            <p:nvPr/>
          </p:nvSpPr>
          <p:spPr bwMode="auto">
            <a:xfrm flipH="1">
              <a:off x="4988606" y="5012885"/>
              <a:ext cx="761952" cy="593755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57750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Single-Pass Parallel Processing™ (SP3) Architecture</a:t>
            </a:r>
          </a:p>
        </p:txBody>
      </p:sp>
      <p:sp>
        <p:nvSpPr>
          <p:cNvPr id="2048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2011 </a:t>
            </a:r>
            <a:r>
              <a:rPr lang="en-US" dirty="0"/>
              <a:t>Palo Alto Networks. Proprietary and Confidential.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4AB2C9F6-61A9-4EBD-81B7-42BB0FF6E61E}" type="slidenum">
              <a:rPr lang="en-US" smtClean="0"/>
              <a:pPr/>
              <a:t>24</a:t>
            </a:fld>
            <a:r>
              <a:rPr lang="en-US" smtClean="0"/>
              <a:t>   |   </a:t>
            </a:r>
          </a:p>
        </p:txBody>
      </p:sp>
      <p:sp>
        <p:nvSpPr>
          <p:cNvPr id="20484" name="AutoShape 3"/>
          <p:cNvSpPr>
            <a:spLocks noChangeArrowheads="1"/>
          </p:cNvSpPr>
          <p:nvPr/>
        </p:nvSpPr>
        <p:spPr bwMode="auto">
          <a:xfrm>
            <a:off x="57150" y="5719763"/>
            <a:ext cx="9029700" cy="476250"/>
          </a:xfrm>
          <a:prstGeom prst="roundRect">
            <a:avLst>
              <a:gd name="adj" fmla="val 16667"/>
            </a:avLst>
          </a:prstGeom>
          <a:solidFill>
            <a:srgbClr val="ADC847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sp>
        <p:nvSpPr>
          <p:cNvPr id="20485" name="Rectangle 3"/>
          <p:cNvSpPr>
            <a:spLocks/>
          </p:cNvSpPr>
          <p:nvPr/>
        </p:nvSpPr>
        <p:spPr bwMode="auto">
          <a:xfrm>
            <a:off x="6108700" y="1046163"/>
            <a:ext cx="2735263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269875" indent="-230188">
              <a:lnSpc>
                <a:spcPct val="80000"/>
              </a:lnSpc>
              <a:spcBef>
                <a:spcPts val="1050"/>
              </a:spcBef>
              <a:buClr>
                <a:srgbClr val="004167"/>
              </a:buClr>
              <a:buSzPct val="85000"/>
              <a:buFont typeface="Times New Roman" pitchFamily="18" charset="0"/>
              <a:buNone/>
            </a:pPr>
            <a:r>
              <a:rPr lang="en-US" sz="2000" b="1">
                <a:solidFill>
                  <a:srgbClr val="326A89"/>
                </a:solidFill>
                <a:ea typeface="ヒラギノ角ゴ ProN W3"/>
                <a:cs typeface="ヒラギノ角ゴ ProN W3"/>
                <a:sym typeface="Arial" charset="0"/>
              </a:rPr>
              <a:t>Single Pass</a:t>
            </a:r>
          </a:p>
          <a:p>
            <a:pPr marL="269875" indent="-230188">
              <a:lnSpc>
                <a:spcPct val="80000"/>
              </a:lnSpc>
              <a:spcBef>
                <a:spcPts val="1050"/>
              </a:spcBef>
              <a:buSzPct val="85000"/>
              <a:buFont typeface="Times New Roman" pitchFamily="18" charset="0"/>
              <a:buChar char="•"/>
            </a:pPr>
            <a:r>
              <a:rPr lang="en-US">
                <a:solidFill>
                  <a:srgbClr val="326A89"/>
                </a:solidFill>
                <a:ea typeface="ヒラギノ角ゴ ProN W3"/>
                <a:cs typeface="ヒラギノ角ゴ ProN W3"/>
                <a:sym typeface="Arial" charset="0"/>
              </a:rPr>
              <a:t>Operations once per packet</a:t>
            </a:r>
          </a:p>
          <a:p>
            <a:pPr marL="727075" lvl="1" indent="-230188">
              <a:lnSpc>
                <a:spcPct val="80000"/>
              </a:lnSpc>
              <a:spcBef>
                <a:spcPts val="1050"/>
              </a:spcBef>
              <a:buClr>
                <a:srgbClr val="004167"/>
              </a:buClr>
              <a:buSzPct val="85000"/>
              <a:buFont typeface="Lucida Grande"/>
              <a:buChar char="-"/>
            </a:pPr>
            <a:r>
              <a:rPr lang="en-US" sz="1400">
                <a:solidFill>
                  <a:srgbClr val="326A89"/>
                </a:solidFill>
                <a:ea typeface="ヒラギノ角ゴ ProN W3"/>
                <a:cs typeface="ヒラギノ角ゴ ProN W3"/>
                <a:sym typeface="Arial" charset="0"/>
              </a:rPr>
              <a:t>Traffic classification (app identification)</a:t>
            </a:r>
          </a:p>
          <a:p>
            <a:pPr marL="727075" lvl="1" indent="-230188">
              <a:lnSpc>
                <a:spcPct val="80000"/>
              </a:lnSpc>
              <a:spcBef>
                <a:spcPts val="1050"/>
              </a:spcBef>
              <a:buClr>
                <a:srgbClr val="004167"/>
              </a:buClr>
              <a:buSzPct val="85000"/>
              <a:buFont typeface="Lucida Grande"/>
              <a:buChar char="-"/>
            </a:pPr>
            <a:r>
              <a:rPr lang="en-US" sz="1400">
                <a:solidFill>
                  <a:srgbClr val="326A89"/>
                </a:solidFill>
                <a:ea typeface="ヒラギノ角ゴ ProN W3"/>
                <a:cs typeface="ヒラギノ角ゴ ProN W3"/>
                <a:sym typeface="Arial" charset="0"/>
              </a:rPr>
              <a:t>User/group mapping</a:t>
            </a:r>
          </a:p>
          <a:p>
            <a:pPr marL="727075" lvl="1" indent="-230188">
              <a:lnSpc>
                <a:spcPct val="80000"/>
              </a:lnSpc>
              <a:spcBef>
                <a:spcPts val="1050"/>
              </a:spcBef>
              <a:buClr>
                <a:srgbClr val="004167"/>
              </a:buClr>
              <a:buSzPct val="85000"/>
              <a:buFont typeface="Lucida Grande"/>
              <a:buChar char="-"/>
            </a:pPr>
            <a:r>
              <a:rPr lang="en-US" sz="1400">
                <a:solidFill>
                  <a:srgbClr val="326A89"/>
                </a:solidFill>
                <a:ea typeface="ヒラギノ角ゴ ProN W3"/>
                <a:cs typeface="ヒラギノ角ゴ ProN W3"/>
                <a:sym typeface="Arial" charset="0"/>
              </a:rPr>
              <a:t>Content scanning – threats, URLs, confidential data</a:t>
            </a:r>
          </a:p>
          <a:p>
            <a:pPr marL="269875" indent="-230188">
              <a:lnSpc>
                <a:spcPct val="80000"/>
              </a:lnSpc>
              <a:spcBef>
                <a:spcPts val="1050"/>
              </a:spcBef>
              <a:buSzPct val="85000"/>
              <a:buFont typeface="Times New Roman" pitchFamily="18" charset="0"/>
              <a:buChar char="•"/>
            </a:pPr>
            <a:r>
              <a:rPr lang="en-US">
                <a:solidFill>
                  <a:srgbClr val="326A89"/>
                </a:solidFill>
                <a:ea typeface="ヒラギノ角ゴ ProN W3"/>
                <a:cs typeface="ヒラギノ角ゴ ProN W3"/>
                <a:sym typeface="Arial" charset="0"/>
              </a:rPr>
              <a:t>One policy</a:t>
            </a:r>
          </a:p>
          <a:p>
            <a:pPr marL="269875" indent="-230188">
              <a:lnSpc>
                <a:spcPct val="80000"/>
              </a:lnSpc>
              <a:spcBef>
                <a:spcPts val="1050"/>
              </a:spcBef>
              <a:buClr>
                <a:srgbClr val="004167"/>
              </a:buClr>
              <a:buSzPct val="85000"/>
              <a:buFont typeface="Times New Roman" pitchFamily="18" charset="0"/>
              <a:buNone/>
            </a:pPr>
            <a:r>
              <a:rPr lang="en-US" sz="2000" b="1">
                <a:solidFill>
                  <a:srgbClr val="326A89"/>
                </a:solidFill>
                <a:ea typeface="ヒラギノ角ゴ ProN W3"/>
                <a:cs typeface="ヒラギノ角ゴ ProN W3"/>
                <a:sym typeface="Arial" charset="0"/>
              </a:rPr>
              <a:t>Parallel Processing</a:t>
            </a:r>
          </a:p>
          <a:p>
            <a:pPr marL="269875" indent="-230188">
              <a:lnSpc>
                <a:spcPct val="80000"/>
              </a:lnSpc>
              <a:spcBef>
                <a:spcPts val="1050"/>
              </a:spcBef>
              <a:buSzPct val="85000"/>
              <a:buFont typeface="Times New Roman" pitchFamily="18" charset="0"/>
              <a:buChar char="•"/>
            </a:pPr>
            <a:r>
              <a:rPr lang="en-US">
                <a:solidFill>
                  <a:srgbClr val="326A89"/>
                </a:solidFill>
                <a:ea typeface="ヒラギノ角ゴ ProN W3"/>
                <a:cs typeface="ヒラギノ角ゴ ProN W3"/>
                <a:sym typeface="Arial" charset="0"/>
              </a:rPr>
              <a:t>Function-specific parallel processing hardware engines</a:t>
            </a:r>
          </a:p>
          <a:p>
            <a:pPr marL="269875" indent="-230188">
              <a:lnSpc>
                <a:spcPct val="80000"/>
              </a:lnSpc>
              <a:spcBef>
                <a:spcPts val="1050"/>
              </a:spcBef>
              <a:buSzPct val="85000"/>
              <a:buFont typeface="Times New Roman" pitchFamily="18" charset="0"/>
              <a:buChar char="•"/>
            </a:pPr>
            <a:r>
              <a:rPr lang="en-US">
                <a:solidFill>
                  <a:srgbClr val="326A89"/>
                </a:solidFill>
                <a:ea typeface="ヒラギノ角ゴ ProN W3"/>
                <a:cs typeface="ヒラギノ角ゴ ProN W3"/>
                <a:sym typeface="Arial" charset="0"/>
              </a:rPr>
              <a:t>Separate data/control planes</a:t>
            </a:r>
          </a:p>
          <a:p>
            <a:pPr marL="269875" indent="-230188">
              <a:lnSpc>
                <a:spcPct val="80000"/>
              </a:lnSpc>
              <a:spcBef>
                <a:spcPts val="1050"/>
              </a:spcBef>
              <a:buClr>
                <a:srgbClr val="004167"/>
              </a:buClr>
              <a:buSzPct val="85000"/>
              <a:buFont typeface="Times New Roman" pitchFamily="18" charset="0"/>
              <a:buChar char="•"/>
            </a:pPr>
            <a:endParaRPr lang="en-US">
              <a:solidFill>
                <a:srgbClr val="326A89"/>
              </a:solidFill>
              <a:ea typeface="ヒラギノ角ゴ ProN W3"/>
              <a:cs typeface="ヒラギノ角ゴ ProN W3"/>
              <a:sym typeface="Arial" charset="0"/>
            </a:endParaRP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66675" y="5751513"/>
            <a:ext cx="90201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US" sz="2200" b="1" dirty="0">
                <a:solidFill>
                  <a:schemeClr val="bg1"/>
                </a:solidFill>
              </a:rPr>
              <a:t>Up to </a:t>
            </a:r>
            <a:r>
              <a:rPr lang="en-US" sz="2200" b="1" dirty="0" smtClean="0">
                <a:solidFill>
                  <a:schemeClr val="bg1"/>
                </a:solidFill>
              </a:rPr>
              <a:t>20Gbps</a:t>
            </a:r>
            <a:r>
              <a:rPr lang="en-US" sz="2200" b="1" dirty="0">
                <a:solidFill>
                  <a:schemeClr val="bg1"/>
                </a:solidFill>
              </a:rPr>
              <a:t>, Low Latency</a:t>
            </a:r>
          </a:p>
        </p:txBody>
      </p:sp>
      <p:pic>
        <p:nvPicPr>
          <p:cNvPr id="20487" name="Picture 2" descr="C:\Users\bkee0414\Desktop\Control_Data-Plane_fin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957263"/>
            <a:ext cx="5592763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‘Secrets’ of the real NGFW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Parallel processing versus serial processing</a:t>
            </a:r>
          </a:p>
          <a:p>
            <a:pPr lvl="1"/>
            <a:r>
              <a:rPr lang="en-US" dirty="0" smtClean="0"/>
              <a:t>No dedicated engines per security feature</a:t>
            </a:r>
          </a:p>
          <a:p>
            <a:pPr lvl="1"/>
            <a:r>
              <a:rPr lang="en-US" dirty="0" smtClean="0"/>
              <a:t>Consistent syntax for all threat capabilities</a:t>
            </a:r>
          </a:p>
          <a:p>
            <a:r>
              <a:rPr lang="en-US" dirty="0" smtClean="0"/>
              <a:t>App and User awareness at policy decision point</a:t>
            </a:r>
          </a:p>
          <a:p>
            <a:pPr lvl="1"/>
            <a:r>
              <a:rPr lang="en-US" dirty="0" smtClean="0"/>
              <a:t>Only allow those application you want to</a:t>
            </a:r>
          </a:p>
          <a:p>
            <a:pPr lvl="2"/>
            <a:r>
              <a:rPr lang="en-US" sz="1800" dirty="0" smtClean="0"/>
              <a:t>For well known users</a:t>
            </a:r>
          </a:p>
          <a:p>
            <a:pPr lvl="1"/>
            <a:r>
              <a:rPr lang="en-US" dirty="0" smtClean="0"/>
              <a:t>Actively reduce the threat vector</a:t>
            </a:r>
          </a:p>
          <a:p>
            <a:pPr lvl="2"/>
            <a:r>
              <a:rPr lang="en-US" sz="1800" dirty="0" smtClean="0"/>
              <a:t>Mariposa can’t behave as a trusted application</a:t>
            </a:r>
          </a:p>
          <a:p>
            <a:pPr lvl="3"/>
            <a:r>
              <a:rPr lang="en-US" sz="1600" dirty="0" smtClean="0"/>
              <a:t>Seen as </a:t>
            </a:r>
            <a:r>
              <a:rPr lang="en-US" sz="1600" dirty="0" err="1" smtClean="0"/>
              <a:t>Unkown</a:t>
            </a:r>
            <a:r>
              <a:rPr lang="en-US" sz="1600" dirty="0" smtClean="0"/>
              <a:t>-UDP</a:t>
            </a:r>
          </a:p>
          <a:p>
            <a:pPr lvl="3"/>
            <a:r>
              <a:rPr lang="en-US" sz="1600" dirty="0" smtClean="0"/>
              <a:t>Would have passed the traditional firewall</a:t>
            </a:r>
          </a:p>
          <a:p>
            <a:pPr lvl="4"/>
            <a:r>
              <a:rPr lang="en-US" sz="1600" dirty="0" smtClean="0"/>
              <a:t>Where single UDP packets, on an allowed port, will pass</a:t>
            </a:r>
          </a:p>
          <a:p>
            <a:pPr lvl="2"/>
            <a:r>
              <a:rPr lang="en-US" sz="1800" dirty="0" smtClean="0"/>
              <a:t>False positives are heavily reduced by tight application control</a:t>
            </a:r>
          </a:p>
          <a:p>
            <a:pPr lvl="1"/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25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103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‘Secrets’ of the real NGFW –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Powerful Network Processors</a:t>
            </a:r>
          </a:p>
          <a:p>
            <a:pPr lvl="1"/>
            <a:r>
              <a:rPr lang="en-US" dirty="0" err="1" smtClean="0"/>
              <a:t>Cabable</a:t>
            </a:r>
            <a:r>
              <a:rPr lang="en-US" dirty="0" smtClean="0"/>
              <a:t> of handling ‘traditional’ firewall features</a:t>
            </a:r>
          </a:p>
          <a:p>
            <a:pPr lvl="2"/>
            <a:r>
              <a:rPr lang="en-US" sz="1800" dirty="0" smtClean="0"/>
              <a:t>Routing, NAT, </a:t>
            </a:r>
            <a:r>
              <a:rPr lang="en-US" sz="1800" dirty="0" err="1" smtClean="0"/>
              <a:t>QoS</a:t>
            </a:r>
            <a:r>
              <a:rPr lang="en-US" sz="1800" dirty="0" smtClean="0"/>
              <a:t>, …</a:t>
            </a:r>
          </a:p>
          <a:p>
            <a:r>
              <a:rPr lang="en-US" dirty="0" smtClean="0"/>
              <a:t>Enhanced hardware</a:t>
            </a:r>
          </a:p>
          <a:p>
            <a:pPr lvl="1"/>
            <a:r>
              <a:rPr lang="en-US" dirty="0" smtClean="0"/>
              <a:t>Powerful and Optimized Security Processors</a:t>
            </a:r>
          </a:p>
          <a:p>
            <a:pPr lvl="2"/>
            <a:r>
              <a:rPr lang="en-US" sz="1800" dirty="0" smtClean="0"/>
              <a:t>No regular ‘data center’ processors</a:t>
            </a:r>
          </a:p>
          <a:p>
            <a:pPr lvl="2"/>
            <a:r>
              <a:rPr lang="en-US" sz="1800" dirty="0" smtClean="0"/>
              <a:t>Very high core density</a:t>
            </a:r>
          </a:p>
          <a:p>
            <a:pPr lvl="2"/>
            <a:r>
              <a:rPr lang="en-US" sz="1800" dirty="0" smtClean="0"/>
              <a:t>Very flexible</a:t>
            </a:r>
          </a:p>
          <a:p>
            <a:pPr lvl="3"/>
            <a:r>
              <a:rPr lang="en-US" sz="1600" dirty="0" smtClean="0"/>
              <a:t>No fixed iterations like with </a:t>
            </a:r>
            <a:r>
              <a:rPr lang="en-US" sz="1600" dirty="0" err="1" smtClean="0"/>
              <a:t>ASICs</a:t>
            </a:r>
            <a:endParaRPr lang="en-US" sz="1600" dirty="0" smtClean="0"/>
          </a:p>
          <a:p>
            <a:pPr lvl="2"/>
            <a:r>
              <a:rPr lang="en-US" sz="2000" dirty="0" smtClean="0"/>
              <a:t>SSL, IPSec, Decompression Acceleration</a:t>
            </a:r>
          </a:p>
          <a:p>
            <a:r>
              <a:rPr lang="en-US" dirty="0" smtClean="0"/>
              <a:t>Fast, but multi-purpose Content Scanning Engines</a:t>
            </a:r>
          </a:p>
          <a:p>
            <a:pPr lvl="1"/>
            <a:r>
              <a:rPr lang="en-US" dirty="0" smtClean="0"/>
              <a:t>Supporting consistent inspection syntax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26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59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Other Words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subTitle" idx="1"/>
          </p:nvPr>
        </p:nvSpPr>
        <p:spPr>
          <a:xfrm>
            <a:off x="3746500" y="3460750"/>
            <a:ext cx="4864100" cy="838200"/>
          </a:xfrm>
        </p:spPr>
        <p:txBody>
          <a:bodyPr/>
          <a:lstStyle/>
          <a:p>
            <a:r>
              <a:rPr lang="en-US" sz="2000" dirty="0" smtClean="0"/>
              <a:t>Next-Generation Application Control and Threat Prevention Looks </a:t>
            </a:r>
            <a:r>
              <a:rPr lang="en-US" sz="2000" dirty="0"/>
              <a:t>L</a:t>
            </a:r>
            <a:r>
              <a:rPr lang="en-US" sz="2000" dirty="0" smtClean="0"/>
              <a:t>ike…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4547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Full, Comprehensive Network Security</a:t>
            </a:r>
            <a:endParaRPr lang="en-US" dirty="0"/>
          </a:p>
        </p:txBody>
      </p:sp>
      <p:pic>
        <p:nvPicPr>
          <p:cNvPr id="39" name="Picture 53" descr="path282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3068" y="400440"/>
            <a:ext cx="9342438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Straight Connector 46"/>
          <p:cNvCxnSpPr>
            <a:cxnSpLocks noChangeShapeType="1"/>
          </p:cNvCxnSpPr>
          <p:nvPr/>
        </p:nvCxnSpPr>
        <p:spPr bwMode="auto">
          <a:xfrm rot="5400000">
            <a:off x="461389" y="3460346"/>
            <a:ext cx="5334000" cy="158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pic>
        <p:nvPicPr>
          <p:cNvPr id="41" name="Picture 33" descr="hopsterlogo"/>
          <p:cNvPicPr>
            <a:picLocks noChangeAspect="1" noChangeArrowheads="1"/>
          </p:cNvPicPr>
          <p:nvPr/>
        </p:nvPicPr>
        <p:blipFill>
          <a:blip r:embed="rId3"/>
          <a:srcRect b="5280"/>
          <a:stretch>
            <a:fillRect/>
          </a:stretch>
        </p:blipFill>
        <p:spPr bwMode="auto">
          <a:xfrm>
            <a:off x="571720" y="3618302"/>
            <a:ext cx="11922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0" descr="Click to go to home pag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5437" r="41042" b="9540"/>
          <a:stretch>
            <a:fillRect/>
          </a:stretch>
        </p:blipFill>
        <p:spPr bwMode="auto">
          <a:xfrm>
            <a:off x="330420" y="2978540"/>
            <a:ext cx="59531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6" descr="meebo_logo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8120" y="4831152"/>
            <a:ext cx="1114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8" descr="Home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408" y="4329502"/>
            <a:ext cx="874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2" descr="welcome_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8195" y="1733940"/>
            <a:ext cx="100012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2495" y="1935552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260570" y="5477265"/>
            <a:ext cx="2909888" cy="80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7800" indent="-177800" algn="l">
              <a:buClr>
                <a:schemeClr val="accent1">
                  <a:lumMod val="60000"/>
                  <a:lumOff val="40000"/>
                </a:schemeClr>
              </a:buClr>
              <a:buSzPct val="125000"/>
              <a:buFont typeface="Lucida Grande"/>
              <a:buChar char="»"/>
              <a:defRPr/>
            </a:pPr>
            <a:r>
              <a:rPr lang="en-US" dirty="0"/>
              <a:t>The ever-expanding universe of applications, services and threats</a:t>
            </a:r>
          </a:p>
        </p:txBody>
      </p:sp>
      <p:sp>
        <p:nvSpPr>
          <p:cNvPr id="48" name="TextBox 57"/>
          <p:cNvSpPr txBox="1">
            <a:spLocks noChangeArrowheads="1"/>
          </p:cNvSpPr>
          <p:nvPr/>
        </p:nvSpPr>
        <p:spPr bwMode="auto">
          <a:xfrm>
            <a:off x="3262533" y="3626240"/>
            <a:ext cx="241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l">
              <a:buClr>
                <a:srgbClr val="70AACC"/>
              </a:buClr>
              <a:buSzPct val="125000"/>
              <a:buFont typeface="Lucida Grande" charset="0"/>
              <a:buChar char="»"/>
            </a:pPr>
            <a:r>
              <a:rPr lang="en-US" dirty="0"/>
              <a:t>Traffic limited to approved business use cases based on </a:t>
            </a:r>
            <a:r>
              <a:rPr lang="en-US" u="sng" dirty="0"/>
              <a:t>App </a:t>
            </a:r>
            <a:r>
              <a:rPr lang="en-US" dirty="0"/>
              <a:t>and </a:t>
            </a:r>
            <a:r>
              <a:rPr lang="en-US" u="sng" dirty="0" smtClean="0"/>
              <a:t>User</a:t>
            </a:r>
          </a:p>
          <a:p>
            <a:pPr marL="177800" indent="-177800" algn="l">
              <a:buClr>
                <a:srgbClr val="70AACC"/>
              </a:buClr>
              <a:buSzPct val="125000"/>
              <a:buFont typeface="Lucida Grande" charset="0"/>
              <a:buChar char="»"/>
            </a:pPr>
            <a:endParaRPr lang="en-US" u="sng" dirty="0" smtClean="0"/>
          </a:p>
          <a:p>
            <a:pPr marL="177800" indent="-177800" algn="l">
              <a:buClr>
                <a:srgbClr val="70AACC"/>
              </a:buClr>
              <a:buSzPct val="125000"/>
              <a:buFont typeface="Lucida Grande" charset="0"/>
              <a:buChar char="»"/>
            </a:pPr>
            <a:r>
              <a:rPr lang="en-US" dirty="0"/>
              <a:t>Attack surface reduced by orders of magnitude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67620" y="3626240"/>
            <a:ext cx="3327400" cy="259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7800" indent="-177800" algn="l">
              <a:buClr>
                <a:schemeClr val="accent1">
                  <a:lumMod val="60000"/>
                  <a:lumOff val="40000"/>
                </a:schemeClr>
              </a:buClr>
              <a:buSzPct val="125000"/>
              <a:buFont typeface="Lucida Grande"/>
              <a:buChar char="»"/>
              <a:defRPr/>
            </a:pPr>
            <a:r>
              <a:rPr lang="en-US" dirty="0"/>
              <a:t>Complete threat library with no blind spots</a:t>
            </a:r>
          </a:p>
          <a:p>
            <a:pPr marL="685800" lvl="1" indent="-228600" algn="l">
              <a:buClr>
                <a:srgbClr val="92D050"/>
              </a:buClr>
              <a:buSzPct val="125000"/>
              <a:buFont typeface="Wingdings" charset="2"/>
              <a:buChar char="ü"/>
              <a:defRPr/>
            </a:pPr>
            <a:r>
              <a:rPr lang="en-US" dirty="0"/>
              <a:t>Bi-directional inspection</a:t>
            </a:r>
          </a:p>
          <a:p>
            <a:pPr marL="685800" lvl="1" indent="-228600" algn="l">
              <a:buClr>
                <a:srgbClr val="92D050"/>
              </a:buClr>
              <a:buSzPct val="125000"/>
              <a:buFont typeface="Wingdings" charset="2"/>
              <a:buChar char="ü"/>
              <a:defRPr/>
            </a:pPr>
            <a:r>
              <a:rPr lang="en-US" dirty="0"/>
              <a:t>Scans inside of SSL</a:t>
            </a:r>
          </a:p>
          <a:p>
            <a:pPr marL="685800" lvl="1" indent="-228600" algn="l">
              <a:buClr>
                <a:srgbClr val="92D050"/>
              </a:buClr>
              <a:buSzPct val="125000"/>
              <a:buFont typeface="Wingdings" charset="2"/>
              <a:buChar char="ü"/>
              <a:defRPr/>
            </a:pPr>
            <a:r>
              <a:rPr lang="en-US" dirty="0"/>
              <a:t>Scans inside compressed files</a:t>
            </a:r>
          </a:p>
          <a:p>
            <a:pPr marL="685800" lvl="1" indent="-228600" algn="l">
              <a:buClr>
                <a:srgbClr val="92D050"/>
              </a:buClr>
              <a:buSzPct val="125000"/>
              <a:buFont typeface="Wingdings" charset="2"/>
              <a:buChar char="ü"/>
              <a:defRPr/>
            </a:pPr>
            <a:r>
              <a:rPr lang="en-US" dirty="0"/>
              <a:t>Scans inside proxies and tunnels</a:t>
            </a:r>
          </a:p>
        </p:txBody>
      </p:sp>
      <p:sp>
        <p:nvSpPr>
          <p:cNvPr id="50" name="TextBox 68"/>
          <p:cNvSpPr txBox="1">
            <a:spLocks noChangeArrowheads="1"/>
          </p:cNvSpPr>
          <p:nvPr/>
        </p:nvSpPr>
        <p:spPr bwMode="auto">
          <a:xfrm>
            <a:off x="3294283" y="1467240"/>
            <a:ext cx="23526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 New Roman" charset="0"/>
              <a:buNone/>
            </a:pPr>
            <a:r>
              <a:rPr lang="en-US" sz="28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Only allow the </a:t>
            </a:r>
            <a:br>
              <a:rPr lang="en-US" sz="28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8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apps you need</a:t>
            </a:r>
          </a:p>
        </p:txBody>
      </p:sp>
      <p:sp>
        <p:nvSpPr>
          <p:cNvPr id="51" name="TextBox 69"/>
          <p:cNvSpPr txBox="1">
            <a:spLocks noChangeArrowheads="1"/>
          </p:cNvSpPr>
          <p:nvPr/>
        </p:nvSpPr>
        <p:spPr bwMode="auto">
          <a:xfrm>
            <a:off x="5951758" y="1284677"/>
            <a:ext cx="334486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Times New Roman" charset="0"/>
              <a:buNone/>
            </a:pPr>
            <a:r>
              <a:rPr lang="en-US" sz="28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Clean the allowed traffic of all threats in a single pass</a:t>
            </a:r>
          </a:p>
        </p:txBody>
      </p:sp>
      <p:cxnSp>
        <p:nvCxnSpPr>
          <p:cNvPr id="52" name="Straight Connector 55"/>
          <p:cNvCxnSpPr>
            <a:cxnSpLocks noChangeShapeType="1"/>
          </p:cNvCxnSpPr>
          <p:nvPr/>
        </p:nvCxnSpPr>
        <p:spPr bwMode="auto">
          <a:xfrm rot="5400000">
            <a:off x="3124421" y="3459552"/>
            <a:ext cx="5334000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</p:cxnSp>
      <p:pic>
        <p:nvPicPr>
          <p:cNvPr id="53" name="Picture 4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4608" y="3081727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62883" y="3083315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06795" y="4200915"/>
            <a:ext cx="1011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3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7433" y="1260865"/>
            <a:ext cx="1808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27420" y="2367352"/>
            <a:ext cx="11207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65420" y="2240352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" name="Group 44"/>
          <p:cNvGrpSpPr>
            <a:grpSpLocks/>
          </p:cNvGrpSpPr>
          <p:nvPr/>
        </p:nvGrpSpPr>
        <p:grpSpPr bwMode="auto">
          <a:xfrm>
            <a:off x="2044920" y="3535752"/>
            <a:ext cx="990600" cy="508000"/>
            <a:chOff x="-1473200" y="5194300"/>
            <a:chExt cx="1143000" cy="584200"/>
          </a:xfrm>
        </p:grpSpPr>
        <p:sp>
          <p:nvSpPr>
            <p:cNvPr id="60" name="Rectangle 43"/>
            <p:cNvSpPr>
              <a:spLocks noChangeArrowheads="1"/>
            </p:cNvSpPr>
            <p:nvPr/>
          </p:nvSpPr>
          <p:spPr bwMode="auto">
            <a:xfrm>
              <a:off x="-1473200" y="5194300"/>
              <a:ext cx="1143000" cy="5842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61" name="Picture 42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1460500" y="5207000"/>
              <a:ext cx="109396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" name="Picture 4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90820" y="2964252"/>
            <a:ext cx="1123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4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083020" y="2932502"/>
            <a:ext cx="1028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4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93920" y="2303852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2" descr="welcome_3"/>
          <p:cNvPicPr>
            <a:picLocks noChangeAspect="1" noChangeArrowheads="1"/>
          </p:cNvPicPr>
          <p:nvPr/>
        </p:nvPicPr>
        <p:blipFill>
          <a:blip r:embed="rId9"/>
          <a:srcRect l="2238" t="19421" b="16032"/>
          <a:stretch>
            <a:fillRect/>
          </a:stretch>
        </p:blipFill>
        <p:spPr bwMode="auto">
          <a:xfrm>
            <a:off x="4407120" y="3064265"/>
            <a:ext cx="914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42" descr="welcome_3"/>
          <p:cNvPicPr>
            <a:picLocks noChangeAspect="1" noChangeArrowheads="1"/>
          </p:cNvPicPr>
          <p:nvPr/>
        </p:nvPicPr>
        <p:blipFill>
          <a:blip r:embed="rId9"/>
          <a:srcRect l="2238" t="19421" b="16032"/>
          <a:stretch>
            <a:fillRect/>
          </a:stretch>
        </p:blipFill>
        <p:spPr bwMode="auto">
          <a:xfrm>
            <a:off x="7010620" y="3051565"/>
            <a:ext cx="914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08BC4E-7A90-42C8-8AA1-288F873955C4}" type="slidenum">
              <a:rPr lang="en-US" smtClean="0"/>
              <a:pPr>
                <a:defRPr/>
              </a:pPr>
              <a:t>28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83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Firewall Remake – Real World Use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remake, not inventing the wheel again</a:t>
            </a:r>
          </a:p>
          <a:p>
            <a:pPr lvl="1"/>
            <a:r>
              <a:rPr lang="en-US" dirty="0" smtClean="0"/>
              <a:t>Firewall’s are intended to enforce a ‘positive’ policy</a:t>
            </a:r>
          </a:p>
          <a:p>
            <a:pPr lvl="2"/>
            <a:r>
              <a:rPr lang="en-US" sz="1800" dirty="0" err="1" smtClean="0"/>
              <a:t>Facebook</a:t>
            </a:r>
            <a:r>
              <a:rPr lang="en-US" sz="1800" dirty="0" smtClean="0"/>
              <a:t> &amp; Twitter posting are allowed for marketing people</a:t>
            </a:r>
          </a:p>
          <a:p>
            <a:pPr lvl="2"/>
            <a:r>
              <a:rPr lang="en-US" sz="1800" dirty="0" err="1" smtClean="0"/>
              <a:t>Facebook</a:t>
            </a:r>
            <a:r>
              <a:rPr lang="en-US" sz="1800" dirty="0" smtClean="0"/>
              <a:t> reading is allowed for known users</a:t>
            </a:r>
          </a:p>
          <a:p>
            <a:pPr lvl="2"/>
            <a:r>
              <a:rPr lang="en-US" sz="1800" dirty="0" smtClean="0"/>
              <a:t>Engineers have access to source code if PC has disk encryption on</a:t>
            </a:r>
          </a:p>
          <a:p>
            <a:pPr lvl="2"/>
            <a:r>
              <a:rPr lang="en-US" sz="1800" dirty="0" smtClean="0"/>
              <a:t>Apps that can tunnel other apps are not allowed at all</a:t>
            </a:r>
          </a:p>
          <a:p>
            <a:pPr lvl="2"/>
            <a:r>
              <a:rPr lang="en-US" sz="1800" dirty="0" smtClean="0"/>
              <a:t>Web-Browsing is allowed via the DSL line </a:t>
            </a:r>
            <a:r>
              <a:rPr lang="en-US" sz="1800" i="1" dirty="0" smtClean="0"/>
              <a:t>(with full threat scanning)</a:t>
            </a:r>
          </a:p>
          <a:p>
            <a:pPr lvl="2"/>
            <a:r>
              <a:rPr lang="en-US" sz="1800" dirty="0" smtClean="0"/>
              <a:t>SSL decryption is required for none financial and medical sites</a:t>
            </a:r>
          </a:p>
          <a:p>
            <a:pPr lvl="2"/>
            <a:r>
              <a:rPr lang="en-US" sz="1800" dirty="0" smtClean="0"/>
              <a:t>Enterprise Web 2.0 apps can be accessed via the MPLS cloud</a:t>
            </a:r>
          </a:p>
          <a:p>
            <a:pPr lvl="2"/>
            <a:r>
              <a:rPr lang="en-US" sz="1800" dirty="0" smtClean="0"/>
              <a:t>IM and WebEx are allowed, but without file or desktop sharing</a:t>
            </a:r>
          </a:p>
          <a:p>
            <a:pPr lvl="2"/>
            <a:r>
              <a:rPr lang="en-US" sz="1800" dirty="0" smtClean="0"/>
              <a:t>Streaming media is allowed, but rate limited to 256Kbps</a:t>
            </a:r>
          </a:p>
          <a:p>
            <a:pPr lvl="2"/>
            <a:r>
              <a:rPr lang="en-US" sz="1800" dirty="0" smtClean="0"/>
              <a:t>Remote access SSL-VPN traffic must be controlled by application</a:t>
            </a:r>
          </a:p>
          <a:p>
            <a:pPr lvl="2"/>
            <a:r>
              <a:rPr lang="en-US" sz="1800" dirty="0" smtClean="0"/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29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88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</a:rPr>
              <a:t>Applications Have Changed; Firewalls Have Not</a:t>
            </a:r>
            <a:endParaRPr lang="en-US" smtClean="0"/>
          </a:p>
        </p:txBody>
      </p:sp>
      <p:sp>
        <p:nvSpPr>
          <p:cNvPr id="1433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2011 </a:t>
            </a:r>
            <a:r>
              <a:rPr lang="en-US" dirty="0"/>
              <a:t>Palo Alto Networks. Proprietary and Confidential.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843D0CB1-7301-44AF-BA6B-7AA97E25D5CA}" type="slidenum">
              <a:rPr lang="en-US" smtClean="0"/>
              <a:pPr/>
              <a:t>3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14340" name="AutoShape 3"/>
          <p:cNvSpPr>
            <a:spLocks noChangeArrowheads="1"/>
          </p:cNvSpPr>
          <p:nvPr/>
        </p:nvSpPr>
        <p:spPr bwMode="auto">
          <a:xfrm>
            <a:off x="57150" y="5719763"/>
            <a:ext cx="9029700" cy="476250"/>
          </a:xfrm>
          <a:prstGeom prst="roundRect">
            <a:avLst>
              <a:gd name="adj" fmla="val 16667"/>
            </a:avLst>
          </a:prstGeom>
          <a:solidFill>
            <a:srgbClr val="ADC847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66675" y="5759450"/>
            <a:ext cx="90201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US" sz="2200"/>
              <a:t> </a:t>
            </a:r>
            <a:r>
              <a:rPr lang="en-US" sz="2200" b="1">
                <a:solidFill>
                  <a:schemeClr val="bg1"/>
                </a:solidFill>
              </a:rPr>
              <a:t>Need to restore visibility and control in the firewall</a:t>
            </a:r>
          </a:p>
        </p:txBody>
      </p:sp>
      <p:pic>
        <p:nvPicPr>
          <p:cNvPr id="14342" name="Picture 19" descr="C:\Users\bkee0414\Desktop\Untitled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3975" y="3252788"/>
            <a:ext cx="28765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8" descr="C:\Users\bkee0414\Desktop\Untitled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781050"/>
            <a:ext cx="6046787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Box 8"/>
          <p:cNvSpPr txBox="1">
            <a:spLocks noChangeArrowheads="1"/>
          </p:cNvSpPr>
          <p:nvPr/>
        </p:nvSpPr>
        <p:spPr bwMode="auto">
          <a:xfrm>
            <a:off x="4910138" y="4191000"/>
            <a:ext cx="3671887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326A89"/>
                </a:solidFill>
              </a:rPr>
              <a:t>BUT…applications have changed</a:t>
            </a:r>
          </a:p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SzPct val="100000"/>
              <a:buFont typeface="Times New Roman" pitchFamily="18" charset="0"/>
              <a:buChar char="•"/>
            </a:pPr>
            <a:r>
              <a:rPr lang="en-US">
                <a:solidFill>
                  <a:srgbClr val="326A89"/>
                </a:solidFill>
              </a:rPr>
              <a:t> Ports ≠ Applications</a:t>
            </a:r>
          </a:p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SzPct val="100000"/>
              <a:buFont typeface="Times New Roman" pitchFamily="18" charset="0"/>
              <a:buChar char="•"/>
            </a:pPr>
            <a:r>
              <a:rPr lang="en-US">
                <a:solidFill>
                  <a:srgbClr val="326A89"/>
                </a:solidFill>
              </a:rPr>
              <a:t> IP Addresses ≠ Users</a:t>
            </a:r>
          </a:p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SzPct val="100000"/>
              <a:buFont typeface="Times New Roman" pitchFamily="18" charset="0"/>
              <a:buChar char="•"/>
            </a:pPr>
            <a:r>
              <a:rPr lang="en-US">
                <a:solidFill>
                  <a:srgbClr val="326A89"/>
                </a:solidFill>
              </a:rPr>
              <a:t> Packets ≠ Content</a:t>
            </a:r>
          </a:p>
        </p:txBody>
      </p:sp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338138" y="1219200"/>
            <a:ext cx="2852737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spcAft>
                <a:spcPct val="5000"/>
              </a:spcAft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326A89"/>
                </a:solidFill>
              </a:rPr>
              <a:t>The gateway at the trust</a:t>
            </a:r>
            <a:br>
              <a:rPr lang="en-US">
                <a:solidFill>
                  <a:srgbClr val="326A89"/>
                </a:solidFill>
              </a:rPr>
            </a:br>
            <a:r>
              <a:rPr lang="en-US">
                <a:solidFill>
                  <a:srgbClr val="326A89"/>
                </a:solidFill>
              </a:rPr>
              <a:t>border is the right place to</a:t>
            </a:r>
            <a:br>
              <a:rPr lang="en-US">
                <a:solidFill>
                  <a:srgbClr val="326A89"/>
                </a:solidFill>
              </a:rPr>
            </a:br>
            <a:r>
              <a:rPr lang="en-US">
                <a:solidFill>
                  <a:srgbClr val="326A89"/>
                </a:solidFill>
              </a:rPr>
              <a:t>enforce policy control</a:t>
            </a:r>
          </a:p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SzPct val="100000"/>
              <a:buFont typeface="Times New Roman" pitchFamily="18" charset="0"/>
              <a:buChar char="•"/>
            </a:pPr>
            <a:r>
              <a:rPr lang="en-US">
                <a:solidFill>
                  <a:srgbClr val="326A89"/>
                </a:solidFill>
              </a:rPr>
              <a:t> Sees all traffic</a:t>
            </a:r>
          </a:p>
          <a:p>
            <a:pPr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SzPct val="100000"/>
              <a:buFont typeface="Times New Roman" pitchFamily="18" charset="0"/>
              <a:buChar char="•"/>
            </a:pPr>
            <a:r>
              <a:rPr lang="en-US">
                <a:solidFill>
                  <a:srgbClr val="326A89"/>
                </a:solidFill>
              </a:rPr>
              <a:t> Defines trust boundary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8449724" y="2336792"/>
            <a:ext cx="570314" cy="24384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2010 Palo Alto Networks. Proprietary and Confidential.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08BC4E-7A90-42C8-8AA1-288F873955C4}" type="slidenum">
              <a:rPr lang="en-US" smtClean="0"/>
              <a:pPr>
                <a:defRPr/>
              </a:pPr>
              <a:t>30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481650" y="1151467"/>
            <a:ext cx="6206066" cy="4990952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4572000" y="1007509"/>
            <a:ext cx="4762" cy="2764394"/>
          </a:xfrm>
          <a:prstGeom prst="line">
            <a:avLst/>
          </a:prstGeom>
          <a:solidFill>
            <a:srgbClr val="316989"/>
          </a:solidFill>
          <a:ln w="6667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33" descr="skyp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4725" y="2026170"/>
            <a:ext cx="7286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4" descr="bittorrent_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1288" y="918098"/>
            <a:ext cx="11557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7" descr="sap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2901" y="3973507"/>
            <a:ext cx="6667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8" descr="sfdc_223x7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0620" y="1620831"/>
            <a:ext cx="113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1" descr="Gmail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033" y="1760529"/>
            <a:ext cx="6873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2" descr="Webex_4col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033" y="1339313"/>
            <a:ext cx="6731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7" descr="meebo_logo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6116" y="2359540"/>
            <a:ext cx="801688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7050" y="4993318"/>
            <a:ext cx="1140884" cy="1544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9310" y="4240008"/>
            <a:ext cx="1642533" cy="3329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8113" y="4013169"/>
            <a:ext cx="151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Perimeter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27877" y="3886169"/>
            <a:ext cx="1930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Internet Datacenter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5434" y="2261358"/>
            <a:ext cx="808566" cy="3675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851"/>
          <a:stretch>
            <a:fillRect/>
          </a:stretch>
        </p:blipFill>
        <p:spPr>
          <a:xfrm>
            <a:off x="3589877" y="4652503"/>
            <a:ext cx="1126066" cy="296193"/>
          </a:xfrm>
          <a:prstGeom prst="rect">
            <a:avLst/>
          </a:prstGeom>
        </p:spPr>
      </p:pic>
      <p:pic>
        <p:nvPicPr>
          <p:cNvPr id="30" name="Picture 32" descr="Youtub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02808" y="850979"/>
            <a:ext cx="792692" cy="40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6" descr="yousendit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2319145"/>
            <a:ext cx="1009650" cy="4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78466" y="1308091"/>
            <a:ext cx="697361" cy="27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8433" y="2057217"/>
            <a:ext cx="1231900" cy="2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69932" y="4125467"/>
            <a:ext cx="558801" cy="3576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42350" y="3337969"/>
            <a:ext cx="501650" cy="5016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39110" y="3327388"/>
            <a:ext cx="482600" cy="482600"/>
          </a:xfrm>
          <a:prstGeom prst="rect">
            <a:avLst/>
          </a:prstGeom>
        </p:spPr>
      </p:pic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Transforming The Perimeter and Datacenter</a:t>
            </a:r>
            <a:endParaRPr lang="en-US" dirty="0"/>
          </a:p>
        </p:txBody>
      </p:sp>
      <p:pic>
        <p:nvPicPr>
          <p:cNvPr id="40" name="Picture 8" descr="Untitled-8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339315" y="845453"/>
            <a:ext cx="2502685" cy="137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AutoShape 3"/>
          <p:cNvSpPr>
            <a:spLocks noChangeArrowheads="1"/>
          </p:cNvSpPr>
          <p:nvPr/>
        </p:nvSpPr>
        <p:spPr bwMode="auto">
          <a:xfrm>
            <a:off x="57150" y="6189663"/>
            <a:ext cx="9029700" cy="476250"/>
          </a:xfrm>
          <a:prstGeom prst="roundRect">
            <a:avLst>
              <a:gd name="adj" fmla="val 16667"/>
            </a:avLst>
          </a:prstGeom>
          <a:solidFill>
            <a:srgbClr val="ADC847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66675" y="6221413"/>
            <a:ext cx="90201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Same Next-Generation Firewall, Different Benefits…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48001" y="5422869"/>
            <a:ext cx="317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Enterprise Datacenter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138114" y="3860800"/>
            <a:ext cx="3544886" cy="1765300"/>
          </a:xfrm>
          <a:prstGeom prst="line">
            <a:avLst/>
          </a:prstGeom>
          <a:solidFill>
            <a:srgbClr val="316989"/>
          </a:solidFill>
          <a:ln w="6667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600700" y="3797300"/>
            <a:ext cx="3441700" cy="1905000"/>
          </a:xfrm>
          <a:prstGeom prst="line">
            <a:avLst/>
          </a:prstGeom>
          <a:solidFill>
            <a:srgbClr val="316989"/>
          </a:solidFill>
          <a:ln w="6667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2811454" y="2954326"/>
            <a:ext cx="3508375" cy="982662"/>
            <a:chOff x="1254" y="2329"/>
            <a:chExt cx="4313" cy="1210"/>
          </a:xfrm>
        </p:grpSpPr>
        <p:sp>
          <p:nvSpPr>
            <p:cNvPr id="7" name="Rectangle 7"/>
            <p:cNvSpPr>
              <a:spLocks noChangeAspect="1" noChangeArrowheads="1"/>
            </p:cNvSpPr>
            <p:nvPr/>
          </p:nvSpPr>
          <p:spPr bwMode="auto">
            <a:xfrm>
              <a:off x="3154" y="2797"/>
              <a:ext cx="495" cy="58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8" name="Picture 8" descr="PA4050_FrontWtop_HR"/>
            <p:cNvPicPr>
              <a:picLocks noChangeAspect="1" noChangeArrowheads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4" y="2329"/>
              <a:ext cx="4313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34300" y="1905000"/>
            <a:ext cx="1193800" cy="360259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 bwMode="auto">
          <a:xfrm>
            <a:off x="4991101" y="4571992"/>
            <a:ext cx="570314" cy="24384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6811" y="4496558"/>
            <a:ext cx="808566" cy="36753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950" y="2516818"/>
            <a:ext cx="1140884" cy="1544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45074" y="2781300"/>
            <a:ext cx="908225" cy="469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26300" y="2844800"/>
            <a:ext cx="755876" cy="88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53400" y="2806700"/>
            <a:ext cx="620889" cy="33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17334" y="2006600"/>
            <a:ext cx="901065" cy="4191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97100" y="1358900"/>
            <a:ext cx="957072" cy="35980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7037719" y="812800"/>
            <a:ext cx="442581" cy="10638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658100" y="1028700"/>
            <a:ext cx="349737" cy="1041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489200" y="4711700"/>
            <a:ext cx="460499" cy="101255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405704" y="4610100"/>
            <a:ext cx="507723" cy="10795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63601" y="2844800"/>
            <a:ext cx="420274" cy="103256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26355" y="2844800"/>
            <a:ext cx="423133" cy="96532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310120" y="825500"/>
            <a:ext cx="433580" cy="89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9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</a:rPr>
              <a:t>PAN-</a:t>
            </a:r>
            <a:r>
              <a:rPr lang="en-US" dirty="0" smtClean="0">
                <a:ea typeface="ＭＳ Ｐゴシック" charset="-128"/>
              </a:rPr>
              <a:t>OS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subTitle" idx="1"/>
          </p:nvPr>
        </p:nvSpPr>
        <p:spPr>
          <a:xfrm>
            <a:off x="3746500" y="3460750"/>
            <a:ext cx="4864100" cy="838200"/>
          </a:xfrm>
        </p:spPr>
        <p:txBody>
          <a:bodyPr/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6949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2011 </a:t>
            </a:r>
            <a:r>
              <a:rPr lang="en-US" dirty="0"/>
              <a:t>Palo Alto Networks. Proprietary and Confidential.</a:t>
            </a:r>
          </a:p>
        </p:txBody>
      </p:sp>
      <p:sp>
        <p:nvSpPr>
          <p:cNvPr id="23554" name="Rectangle 5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E38FF8A5-2F40-4227-8BD1-CD25857AEE0C}" type="slidenum">
              <a:rPr lang="en-US" smtClean="0"/>
              <a:pPr/>
              <a:t>32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23555" name="AutoShape 2"/>
          <p:cNvSpPr>
            <a:spLocks noChangeArrowheads="1"/>
          </p:cNvSpPr>
          <p:nvPr/>
        </p:nvSpPr>
        <p:spPr bwMode="auto">
          <a:xfrm>
            <a:off x="7304088" y="888998"/>
            <a:ext cx="1765300" cy="5317066"/>
          </a:xfrm>
          <a:prstGeom prst="roundRect">
            <a:avLst>
              <a:gd name="adj" fmla="val 2287"/>
            </a:avLst>
          </a:prstGeom>
          <a:solidFill>
            <a:srgbClr val="F8F8F8"/>
          </a:solidFill>
          <a:ln w="28575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</a:rPr>
              <a:t>PAN-OS Core Firewall Features</a:t>
            </a:r>
          </a:p>
        </p:txBody>
      </p:sp>
      <p:sp>
        <p:nvSpPr>
          <p:cNvPr id="2355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675" y="1808163"/>
            <a:ext cx="3733800" cy="3657600"/>
          </a:xfrm>
        </p:spPr>
        <p:txBody>
          <a:bodyPr/>
          <a:lstStyle/>
          <a:p>
            <a:pPr marL="171450" indent="-171450">
              <a:lnSpc>
                <a:spcPct val="75000"/>
              </a:lnSpc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Strong networking foundation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altLang="ko-KR" sz="1400" dirty="0" smtClean="0">
                <a:solidFill>
                  <a:schemeClr val="accent1">
                    <a:lumMod val="75000"/>
                  </a:schemeClr>
                </a:solidFill>
                <a:ea typeface="굴림" charset="-127"/>
              </a:rPr>
              <a:t>Dynamic routing (BGP, OSPF, RIPv2)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Tap mode – connect to SPAN port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Virtual wire (“Layer 1”) for true transparent in-line deployment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L2/L3 switching foundation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Policy-based forwarding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IPv6 support</a:t>
            </a:r>
          </a:p>
          <a:p>
            <a:pPr marL="171450" indent="-171450">
              <a:lnSpc>
                <a:spcPct val="75000"/>
              </a:lnSpc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VPN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altLang="ko-KR" sz="1400" dirty="0" smtClean="0">
                <a:solidFill>
                  <a:schemeClr val="accent1">
                    <a:lumMod val="75000"/>
                  </a:schemeClr>
                </a:solidFill>
                <a:ea typeface="굴림" charset="-127"/>
              </a:rPr>
              <a:t>Site-to-site IPSec VPN 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altLang="ko-KR" sz="1400" dirty="0" smtClean="0">
                <a:solidFill>
                  <a:schemeClr val="accent1">
                    <a:lumMod val="75000"/>
                  </a:schemeClr>
                </a:solidFill>
                <a:ea typeface="굴림" charset="-127"/>
              </a:rPr>
              <a:t>SSL VPN 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ea typeface="ＭＳ Ｐゴシック" charset="-128"/>
            </a:endParaRPr>
          </a:p>
          <a:p>
            <a:pPr marL="171450" indent="-171450">
              <a:lnSpc>
                <a:spcPct val="75000"/>
              </a:lnSpc>
            </a:pP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QoS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 traffic shaping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Max/guaranteed and priority 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By user, app, interface, zone, &amp; more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Real-time bandwidth monitor</a:t>
            </a:r>
          </a:p>
        </p:txBody>
      </p:sp>
      <p:sp>
        <p:nvSpPr>
          <p:cNvPr id="2355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81438" y="1803400"/>
            <a:ext cx="3349625" cy="3600450"/>
          </a:xfrm>
        </p:spPr>
        <p:txBody>
          <a:bodyPr/>
          <a:lstStyle/>
          <a:p>
            <a:pPr marL="171450" indent="-171450">
              <a:lnSpc>
                <a:spcPct val="75000"/>
              </a:lnSpc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Zone-based architecture</a:t>
            </a:r>
          </a:p>
          <a:p>
            <a:pPr marL="514350" lvl="1" indent="-169863">
              <a:lnSpc>
                <a:spcPct val="75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All interfaces assigned to security zones for policy enforcement </a:t>
            </a:r>
          </a:p>
          <a:p>
            <a:pPr marL="171450" indent="-171450">
              <a:lnSpc>
                <a:spcPct val="75000"/>
              </a:lnSpc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High Availability</a:t>
            </a:r>
          </a:p>
          <a:p>
            <a:pPr marL="514350" lvl="1" indent="-169863">
              <a:lnSpc>
                <a:spcPct val="80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Active/active, active/passive </a:t>
            </a:r>
          </a:p>
          <a:p>
            <a:pPr marL="514350" lvl="1" indent="-169863">
              <a:lnSpc>
                <a:spcPct val="80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Configuration and session synchronization</a:t>
            </a:r>
          </a:p>
          <a:p>
            <a:pPr marL="514350" lvl="1" indent="-169863">
              <a:lnSpc>
                <a:spcPct val="80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Path, link, and HA monitoring</a:t>
            </a:r>
          </a:p>
          <a:p>
            <a:pPr marL="171450" indent="-171450">
              <a:lnSpc>
                <a:spcPct val="80000"/>
              </a:lnSpc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Virtual Systems</a:t>
            </a:r>
          </a:p>
          <a:p>
            <a:pPr marL="514350" lvl="1" indent="-169863">
              <a:lnSpc>
                <a:spcPct val="80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Establish multiple virtual firewalls in a single device (PA-5000, PA-4000, and PA-2000 Series)</a:t>
            </a:r>
          </a:p>
          <a:p>
            <a:pPr marL="171450" indent="-171450">
              <a:lnSpc>
                <a:spcPct val="80000"/>
              </a:lnSpc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Simple, flexible management</a:t>
            </a:r>
          </a:p>
          <a:p>
            <a:pPr marL="514350" lvl="1" indent="-169863">
              <a:lnSpc>
                <a:spcPct val="80000"/>
              </a:lnSpc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CLI, Web, Panorama, SNMP, Syslog</a:t>
            </a:r>
          </a:p>
        </p:txBody>
      </p:sp>
      <p:sp>
        <p:nvSpPr>
          <p:cNvPr id="23559" name="Rectangle 6"/>
          <p:cNvSpPr>
            <a:spLocks noChangeArrowheads="1"/>
          </p:cNvSpPr>
          <p:nvPr/>
        </p:nvSpPr>
        <p:spPr bwMode="auto">
          <a:xfrm>
            <a:off x="142875" y="919163"/>
            <a:ext cx="7153275" cy="623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85000"/>
              <a:buFont typeface="Times" pitchFamily="18" charset="0"/>
              <a:buNone/>
            </a:pPr>
            <a:r>
              <a:rPr lang="en-US" sz="2000" b="1">
                <a:solidFill>
                  <a:srgbClr val="004167"/>
                </a:solidFill>
              </a:rPr>
              <a:t>Visibility and control of applications, users and content complement core firewall features</a:t>
            </a:r>
            <a:r>
              <a:rPr lang="en-US" sz="2000" b="1"/>
              <a:t> </a:t>
            </a:r>
          </a:p>
        </p:txBody>
      </p:sp>
      <p:pic>
        <p:nvPicPr>
          <p:cNvPr id="23560" name="Picture 8" descr="PA-2020_FrontWtop"/>
          <p:cNvPicPr>
            <a:picLocks noChangeArrowheads="1"/>
          </p:cNvPicPr>
          <p:nvPr/>
        </p:nvPicPr>
        <p:blipFill>
          <a:blip r:embed="rId3"/>
          <a:srcRect l="5000" t="20834" r="6000" b="34378"/>
          <a:stretch>
            <a:fillRect/>
          </a:stretch>
        </p:blipFill>
        <p:spPr bwMode="auto">
          <a:xfrm>
            <a:off x="7413625" y="5256213"/>
            <a:ext cx="153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1" name="Group 6"/>
          <p:cNvGrpSpPr>
            <a:grpSpLocks/>
          </p:cNvGrpSpPr>
          <p:nvPr/>
        </p:nvGrpSpPr>
        <p:grpSpPr bwMode="auto">
          <a:xfrm>
            <a:off x="7421563" y="3529009"/>
            <a:ext cx="1517556" cy="360016"/>
            <a:chOff x="1254" y="2329"/>
            <a:chExt cx="4313" cy="1210"/>
          </a:xfrm>
        </p:grpSpPr>
        <p:sp>
          <p:nvSpPr>
            <p:cNvPr id="23578" name="Rectangle 7"/>
            <p:cNvSpPr>
              <a:spLocks noChangeAspect="1" noChangeArrowheads="1"/>
            </p:cNvSpPr>
            <p:nvPr/>
          </p:nvSpPr>
          <p:spPr bwMode="auto">
            <a:xfrm>
              <a:off x="3044" y="2657"/>
              <a:ext cx="729" cy="85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23579" name="Picture 8" descr="PA4050_FrontWtop_HR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4" y="2329"/>
              <a:ext cx="4313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62" name="Picture 9" descr="PA-2050_FrontWtop"/>
          <p:cNvPicPr>
            <a:picLocks noChangeAspect="1" noChangeArrowheads="1"/>
          </p:cNvPicPr>
          <p:nvPr/>
        </p:nvPicPr>
        <p:blipFill>
          <a:blip r:embed="rId5"/>
          <a:srcRect l="5000" t="17926" r="4668" b="34909"/>
          <a:stretch>
            <a:fillRect/>
          </a:stretch>
        </p:blipFill>
        <p:spPr bwMode="auto">
          <a:xfrm>
            <a:off x="7423150" y="4754563"/>
            <a:ext cx="15144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3" name="Group 20"/>
          <p:cNvGrpSpPr>
            <a:grpSpLocks/>
          </p:cNvGrpSpPr>
          <p:nvPr/>
        </p:nvGrpSpPr>
        <p:grpSpPr bwMode="auto">
          <a:xfrm>
            <a:off x="7402513" y="5741988"/>
            <a:ext cx="1547812" cy="293687"/>
            <a:chOff x="3003" y="1632"/>
            <a:chExt cx="2414" cy="449"/>
          </a:xfrm>
        </p:grpSpPr>
        <p:sp>
          <p:nvSpPr>
            <p:cNvPr id="23576" name="Rectangle 21"/>
            <p:cNvSpPr>
              <a:spLocks noChangeArrowheads="1"/>
            </p:cNvSpPr>
            <p:nvPr/>
          </p:nvSpPr>
          <p:spPr bwMode="auto">
            <a:xfrm>
              <a:off x="3082" y="1834"/>
              <a:ext cx="556" cy="18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23577" name="Picture 22" descr="mockpa50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42" t="21371" r="6938" b="18280"/>
            <a:stretch>
              <a:fillRect/>
            </a:stretch>
          </p:blipFill>
          <p:spPr bwMode="auto">
            <a:xfrm>
              <a:off x="3003" y="1632"/>
              <a:ext cx="2414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564" name="Group 6"/>
          <p:cNvGrpSpPr>
            <a:grpSpLocks/>
          </p:cNvGrpSpPr>
          <p:nvPr/>
        </p:nvGrpSpPr>
        <p:grpSpPr bwMode="auto">
          <a:xfrm>
            <a:off x="7439025" y="4146024"/>
            <a:ext cx="1517714" cy="359473"/>
            <a:chOff x="1254" y="2329"/>
            <a:chExt cx="4313" cy="1210"/>
          </a:xfrm>
        </p:grpSpPr>
        <p:sp>
          <p:nvSpPr>
            <p:cNvPr id="23574" name="Rectangle 7"/>
            <p:cNvSpPr>
              <a:spLocks noChangeAspect="1" noChangeArrowheads="1"/>
            </p:cNvSpPr>
            <p:nvPr/>
          </p:nvSpPr>
          <p:spPr bwMode="auto">
            <a:xfrm>
              <a:off x="3034" y="2649"/>
              <a:ext cx="744" cy="87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23575" name="Picture 8" descr="PA4050_FrontWtop_HR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4" y="2329"/>
              <a:ext cx="4313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565" name="Group 25"/>
          <p:cNvGrpSpPr>
            <a:grpSpLocks/>
          </p:cNvGrpSpPr>
          <p:nvPr/>
        </p:nvGrpSpPr>
        <p:grpSpPr bwMode="auto">
          <a:xfrm>
            <a:off x="7405688" y="2920477"/>
            <a:ext cx="1517650" cy="366140"/>
            <a:chOff x="3869" y="1628"/>
            <a:chExt cx="1660" cy="524"/>
          </a:xfrm>
        </p:grpSpPr>
        <p:sp>
          <p:nvSpPr>
            <p:cNvPr id="23572" name="Rectangle 26"/>
            <p:cNvSpPr>
              <a:spLocks noChangeArrowheads="1"/>
            </p:cNvSpPr>
            <p:nvPr/>
          </p:nvSpPr>
          <p:spPr bwMode="auto">
            <a:xfrm>
              <a:off x="4565" y="1747"/>
              <a:ext cx="259" cy="40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23573" name="Picture 27" descr="PA4060_FrontWtop_LR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40" t="18806" r="8160" b="25337"/>
            <a:stretch>
              <a:fillRect/>
            </a:stretch>
          </p:blipFill>
          <p:spPr bwMode="auto">
            <a:xfrm>
              <a:off x="3869" y="1628"/>
              <a:ext cx="1660" cy="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66" name="TextBox 23"/>
          <p:cNvSpPr txBox="1">
            <a:spLocks noChangeArrowheads="1"/>
          </p:cNvSpPr>
          <p:nvPr/>
        </p:nvSpPr>
        <p:spPr bwMode="auto">
          <a:xfrm>
            <a:off x="7789863" y="5972705"/>
            <a:ext cx="76993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PA-500</a:t>
            </a:r>
          </a:p>
        </p:txBody>
      </p:sp>
      <p:sp>
        <p:nvSpPr>
          <p:cNvPr id="23567" name="TextBox 24"/>
          <p:cNvSpPr txBox="1">
            <a:spLocks noChangeArrowheads="1"/>
          </p:cNvSpPr>
          <p:nvPr/>
        </p:nvSpPr>
        <p:spPr bwMode="auto">
          <a:xfrm>
            <a:off x="7743825" y="5476875"/>
            <a:ext cx="86995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PA-2020</a:t>
            </a:r>
          </a:p>
        </p:txBody>
      </p:sp>
      <p:sp>
        <p:nvSpPr>
          <p:cNvPr id="23568" name="TextBox 25"/>
          <p:cNvSpPr txBox="1">
            <a:spLocks noChangeArrowheads="1"/>
          </p:cNvSpPr>
          <p:nvPr/>
        </p:nvSpPr>
        <p:spPr bwMode="auto">
          <a:xfrm>
            <a:off x="7743825" y="4973638"/>
            <a:ext cx="8699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PA-2050</a:t>
            </a:r>
          </a:p>
        </p:txBody>
      </p:sp>
      <p:sp>
        <p:nvSpPr>
          <p:cNvPr id="23569" name="TextBox 26"/>
          <p:cNvSpPr txBox="1">
            <a:spLocks noChangeArrowheads="1"/>
          </p:cNvSpPr>
          <p:nvPr/>
        </p:nvSpPr>
        <p:spPr bwMode="auto">
          <a:xfrm>
            <a:off x="7743825" y="4465639"/>
            <a:ext cx="8699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PA-4020</a:t>
            </a:r>
          </a:p>
        </p:txBody>
      </p:sp>
      <p:sp>
        <p:nvSpPr>
          <p:cNvPr id="23570" name="TextBox 27"/>
          <p:cNvSpPr txBox="1">
            <a:spLocks noChangeArrowheads="1"/>
          </p:cNvSpPr>
          <p:nvPr/>
        </p:nvSpPr>
        <p:spPr bwMode="auto">
          <a:xfrm>
            <a:off x="7739063" y="3858157"/>
            <a:ext cx="8699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PA-4050</a:t>
            </a:r>
          </a:p>
        </p:txBody>
      </p:sp>
      <p:sp>
        <p:nvSpPr>
          <p:cNvPr id="23571" name="TextBox 28"/>
          <p:cNvSpPr txBox="1">
            <a:spLocks noChangeArrowheads="1"/>
          </p:cNvSpPr>
          <p:nvPr/>
        </p:nvSpPr>
        <p:spPr bwMode="auto">
          <a:xfrm>
            <a:off x="7739063" y="3237445"/>
            <a:ext cx="86995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PA-4060</a:t>
            </a: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7406280" y="994957"/>
            <a:ext cx="1513256" cy="366601"/>
            <a:chOff x="8057356" y="1070928"/>
            <a:chExt cx="2684726" cy="739289"/>
          </a:xfrm>
        </p:grpSpPr>
        <p:pic>
          <p:nvPicPr>
            <p:cNvPr id="32" name="Picture 7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356" y="1070928"/>
              <a:ext cx="2684726" cy="69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596" y="1278384"/>
              <a:ext cx="2657905" cy="531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2"/>
          <p:cNvGrpSpPr>
            <a:grpSpLocks/>
          </p:cNvGrpSpPr>
          <p:nvPr/>
        </p:nvGrpSpPr>
        <p:grpSpPr bwMode="auto">
          <a:xfrm>
            <a:off x="7370933" y="1656682"/>
            <a:ext cx="1516590" cy="357609"/>
            <a:chOff x="1058038" y="2115353"/>
            <a:chExt cx="2689489" cy="735800"/>
          </a:xfrm>
        </p:grpSpPr>
        <p:pic>
          <p:nvPicPr>
            <p:cNvPr id="37" name="Picture 7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801" y="2115353"/>
              <a:ext cx="2684726" cy="69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038" y="2319341"/>
              <a:ext cx="2679700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7405608" y="2291295"/>
            <a:ext cx="1518812" cy="357722"/>
            <a:chOff x="5421182" y="1486698"/>
            <a:chExt cx="2692663" cy="737177"/>
          </a:xfrm>
        </p:grpSpPr>
        <p:pic>
          <p:nvPicPr>
            <p:cNvPr id="42" name="Picture 7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182" y="1486698"/>
              <a:ext cx="2684726" cy="69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145" y="1690475"/>
              <a:ext cx="26797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xtBox 28"/>
          <p:cNvSpPr txBox="1">
            <a:spLocks noChangeArrowheads="1"/>
          </p:cNvSpPr>
          <p:nvPr/>
        </p:nvSpPr>
        <p:spPr bwMode="auto">
          <a:xfrm>
            <a:off x="7751725" y="1332445"/>
            <a:ext cx="870025" cy="28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PA</a:t>
            </a:r>
            <a:r>
              <a:rPr lang="en-US" sz="1400" dirty="0" smtClean="0">
                <a:solidFill>
                  <a:schemeClr val="bg2"/>
                </a:solidFill>
              </a:rPr>
              <a:t>-5060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5" name="TextBox 27"/>
          <p:cNvSpPr txBox="1">
            <a:spLocks noChangeArrowheads="1"/>
          </p:cNvSpPr>
          <p:nvPr/>
        </p:nvSpPr>
        <p:spPr bwMode="auto">
          <a:xfrm>
            <a:off x="7764425" y="2003962"/>
            <a:ext cx="870025" cy="28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PA</a:t>
            </a:r>
            <a:r>
              <a:rPr lang="en-US" sz="1400" dirty="0" smtClean="0">
                <a:solidFill>
                  <a:schemeClr val="bg2"/>
                </a:solidFill>
              </a:rPr>
              <a:t>-5050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6" name="TextBox 26"/>
          <p:cNvSpPr txBox="1">
            <a:spLocks noChangeArrowheads="1"/>
          </p:cNvSpPr>
          <p:nvPr/>
        </p:nvSpPr>
        <p:spPr bwMode="auto">
          <a:xfrm>
            <a:off x="7756487" y="2632613"/>
            <a:ext cx="870025" cy="28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PA</a:t>
            </a:r>
            <a:r>
              <a:rPr lang="en-US" sz="1400" dirty="0" smtClean="0">
                <a:solidFill>
                  <a:schemeClr val="bg2"/>
                </a:solidFill>
              </a:rPr>
              <a:t>-5020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99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463100">
            <a:off x="4641850" y="2000250"/>
            <a:ext cx="1158875" cy="871538"/>
            <a:chOff x="3188" y="1344"/>
            <a:chExt cx="730" cy="549"/>
          </a:xfrm>
        </p:grpSpPr>
        <p:sp>
          <p:nvSpPr>
            <p:cNvPr id="28722" name="AutoShape 3"/>
            <p:cNvSpPr>
              <a:spLocks noChangeArrowheads="1"/>
            </p:cNvSpPr>
            <p:nvPr/>
          </p:nvSpPr>
          <p:spPr bwMode="auto">
            <a:xfrm rot="17980823" flipV="1">
              <a:off x="3518" y="1255"/>
              <a:ext cx="70" cy="730"/>
            </a:xfrm>
            <a:prstGeom prst="can">
              <a:avLst>
                <a:gd name="adj" fmla="val 11877"/>
              </a:avLst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t-EE"/>
            </a:p>
          </p:txBody>
        </p:sp>
        <p:sp>
          <p:nvSpPr>
            <p:cNvPr id="28723" name="Line 4"/>
            <p:cNvSpPr>
              <a:spLocks noChangeShapeType="1"/>
            </p:cNvSpPr>
            <p:nvPr/>
          </p:nvSpPr>
          <p:spPr bwMode="auto">
            <a:xfrm rot="-654668" flipH="1" flipV="1">
              <a:off x="3231" y="1344"/>
              <a:ext cx="639" cy="549"/>
            </a:xfrm>
            <a:prstGeom prst="line">
              <a:avLst/>
            </a:prstGeom>
            <a:noFill/>
            <a:ln w="19050">
              <a:solidFill>
                <a:srgbClr val="E3CF4A"/>
              </a:solidFill>
              <a:round/>
              <a:headEnd/>
              <a:tailEnd/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 rot="-438345">
            <a:off x="5508625" y="1628775"/>
            <a:ext cx="1158875" cy="871538"/>
            <a:chOff x="3188" y="1344"/>
            <a:chExt cx="730" cy="549"/>
          </a:xfrm>
        </p:grpSpPr>
        <p:sp>
          <p:nvSpPr>
            <p:cNvPr id="28720" name="AutoShape 6"/>
            <p:cNvSpPr>
              <a:spLocks noChangeArrowheads="1"/>
            </p:cNvSpPr>
            <p:nvPr/>
          </p:nvSpPr>
          <p:spPr bwMode="auto">
            <a:xfrm rot="17980823" flipV="1">
              <a:off x="3518" y="1255"/>
              <a:ext cx="70" cy="730"/>
            </a:xfrm>
            <a:prstGeom prst="can">
              <a:avLst>
                <a:gd name="adj" fmla="val 11877"/>
              </a:avLst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t-EE"/>
            </a:p>
          </p:txBody>
        </p:sp>
        <p:sp>
          <p:nvSpPr>
            <p:cNvPr id="28721" name="Line 7"/>
            <p:cNvSpPr>
              <a:spLocks noChangeShapeType="1"/>
            </p:cNvSpPr>
            <p:nvPr/>
          </p:nvSpPr>
          <p:spPr bwMode="auto">
            <a:xfrm rot="-654668" flipH="1" flipV="1">
              <a:off x="3231" y="1344"/>
              <a:ext cx="639" cy="549"/>
            </a:xfrm>
            <a:prstGeom prst="line">
              <a:avLst/>
            </a:prstGeom>
            <a:noFill/>
            <a:ln w="19050">
              <a:solidFill>
                <a:srgbClr val="E3CF4A"/>
              </a:solidFill>
              <a:round/>
              <a:headEnd/>
              <a:tailEnd/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165725" y="1876425"/>
            <a:ext cx="1158875" cy="871538"/>
            <a:chOff x="3188" y="1344"/>
            <a:chExt cx="730" cy="549"/>
          </a:xfrm>
        </p:grpSpPr>
        <p:sp>
          <p:nvSpPr>
            <p:cNvPr id="28718" name="AutoShape 9"/>
            <p:cNvSpPr>
              <a:spLocks noChangeArrowheads="1"/>
            </p:cNvSpPr>
            <p:nvPr/>
          </p:nvSpPr>
          <p:spPr bwMode="auto">
            <a:xfrm rot="17980823" flipV="1">
              <a:off x="3518" y="1255"/>
              <a:ext cx="70" cy="730"/>
            </a:xfrm>
            <a:prstGeom prst="can">
              <a:avLst>
                <a:gd name="adj" fmla="val 11877"/>
              </a:avLst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t-EE"/>
            </a:p>
          </p:txBody>
        </p:sp>
        <p:sp>
          <p:nvSpPr>
            <p:cNvPr id="28719" name="Line 10"/>
            <p:cNvSpPr>
              <a:spLocks noChangeShapeType="1"/>
            </p:cNvSpPr>
            <p:nvPr/>
          </p:nvSpPr>
          <p:spPr bwMode="auto">
            <a:xfrm rot="-654668" flipH="1" flipV="1">
              <a:off x="3231" y="1344"/>
              <a:ext cx="639" cy="549"/>
            </a:xfrm>
            <a:prstGeom prst="line">
              <a:avLst/>
            </a:prstGeom>
            <a:noFill/>
            <a:ln w="19050">
              <a:solidFill>
                <a:srgbClr val="E3CF4A"/>
              </a:solidFill>
              <a:round/>
              <a:headEnd/>
              <a:tailEnd/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230438" y="1736725"/>
            <a:ext cx="2827337" cy="274638"/>
            <a:chOff x="1429" y="1676"/>
            <a:chExt cx="1781" cy="173"/>
          </a:xfrm>
        </p:grpSpPr>
        <p:sp>
          <p:nvSpPr>
            <p:cNvPr id="28716" name="AutoShape 12"/>
            <p:cNvSpPr>
              <a:spLocks noChangeArrowheads="1"/>
            </p:cNvSpPr>
            <p:nvPr/>
          </p:nvSpPr>
          <p:spPr bwMode="auto">
            <a:xfrm rot="-5397601">
              <a:off x="2284" y="874"/>
              <a:ext cx="71" cy="1781"/>
            </a:xfrm>
            <a:prstGeom prst="can">
              <a:avLst>
                <a:gd name="adj" fmla="val 28568"/>
              </a:avLst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t-EE"/>
            </a:p>
          </p:txBody>
        </p:sp>
        <p:sp>
          <p:nvSpPr>
            <p:cNvPr id="28717" name="Line 13"/>
            <p:cNvSpPr>
              <a:spLocks noChangeShapeType="1"/>
            </p:cNvSpPr>
            <p:nvPr/>
          </p:nvSpPr>
          <p:spPr bwMode="auto">
            <a:xfrm rot="388189" flipV="1">
              <a:off x="1463" y="1676"/>
              <a:ext cx="1548" cy="173"/>
            </a:xfrm>
            <a:prstGeom prst="line">
              <a:avLst/>
            </a:prstGeom>
            <a:noFill/>
            <a:ln w="19050">
              <a:solidFill>
                <a:srgbClr val="E3CF4A"/>
              </a:solidFill>
              <a:round/>
              <a:headEnd/>
              <a:tailEnd/>
            </a:ln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28680" name="AutoShape 14"/>
          <p:cNvSpPr>
            <a:spLocks noChangeArrowheads="1"/>
          </p:cNvSpPr>
          <p:nvPr/>
        </p:nvSpPr>
        <p:spPr bwMode="auto">
          <a:xfrm rot="-5397601">
            <a:off x="4804569" y="-961231"/>
            <a:ext cx="119063" cy="5349875"/>
          </a:xfrm>
          <a:prstGeom prst="can">
            <a:avLst>
              <a:gd name="adj" fmla="val 51174"/>
            </a:avLst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t-EE"/>
          </a:p>
        </p:txBody>
      </p:sp>
      <p:sp>
        <p:nvSpPr>
          <p:cNvPr id="28681" name="Line 15"/>
          <p:cNvSpPr>
            <a:spLocks noChangeShapeType="1"/>
          </p:cNvSpPr>
          <p:nvPr/>
        </p:nvSpPr>
        <p:spPr bwMode="auto">
          <a:xfrm rot="388189" flipV="1">
            <a:off x="2143125" y="1409700"/>
            <a:ext cx="5400675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8682" name="Oval 16"/>
          <p:cNvSpPr>
            <a:spLocks noChangeArrowheads="1"/>
          </p:cNvSpPr>
          <p:nvPr/>
        </p:nvSpPr>
        <p:spPr bwMode="auto">
          <a:xfrm>
            <a:off x="7448550" y="1333500"/>
            <a:ext cx="1571625" cy="981075"/>
          </a:xfrm>
          <a:prstGeom prst="ellipse">
            <a:avLst/>
          </a:prstGeom>
          <a:solidFill>
            <a:srgbClr val="C9D6A6"/>
          </a:solidFill>
          <a:ln w="12700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t-EE"/>
          </a:p>
        </p:txBody>
      </p:sp>
      <p:sp>
        <p:nvSpPr>
          <p:cNvPr id="28683" name="Line 4"/>
          <p:cNvSpPr>
            <a:spLocks noChangeShapeType="1"/>
          </p:cNvSpPr>
          <p:nvPr/>
        </p:nvSpPr>
        <p:spPr bwMode="auto">
          <a:xfrm>
            <a:off x="7543800" y="1865313"/>
            <a:ext cx="1047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t-EE"/>
          </a:p>
        </p:txBody>
      </p:sp>
      <p:sp>
        <p:nvSpPr>
          <p:cNvPr id="28684" name="Oval 18"/>
          <p:cNvSpPr>
            <a:spLocks noChangeArrowheads="1"/>
          </p:cNvSpPr>
          <p:nvPr/>
        </p:nvSpPr>
        <p:spPr bwMode="auto">
          <a:xfrm>
            <a:off x="123825" y="1114425"/>
            <a:ext cx="2143125" cy="1885950"/>
          </a:xfrm>
          <a:prstGeom prst="ellipse">
            <a:avLst/>
          </a:prstGeom>
          <a:solidFill>
            <a:srgbClr val="316989"/>
          </a:solidFill>
          <a:ln w="12700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t-EE"/>
          </a:p>
        </p:txBody>
      </p:sp>
      <p:sp>
        <p:nvSpPr>
          <p:cNvPr id="28685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Site-to-Site and Remote Access VPN</a:t>
            </a:r>
          </a:p>
        </p:txBody>
      </p:sp>
      <p:sp>
        <p:nvSpPr>
          <p:cNvPr id="28686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390525" y="3382963"/>
            <a:ext cx="8526463" cy="2497137"/>
          </a:xfrm>
        </p:spPr>
        <p:txBody>
          <a:bodyPr/>
          <a:lstStyle/>
          <a:p>
            <a:r>
              <a:rPr lang="en-US" smtClean="0"/>
              <a:t>Secure connectivity</a:t>
            </a:r>
          </a:p>
          <a:p>
            <a:pPr lvl="1"/>
            <a:r>
              <a:rPr lang="en-US" smtClean="0"/>
              <a:t>Standards-based site-to-site IPSec VPN </a:t>
            </a:r>
          </a:p>
          <a:p>
            <a:pPr lvl="1"/>
            <a:r>
              <a:rPr lang="en-US" smtClean="0"/>
              <a:t>SSL VPN for remote access </a:t>
            </a:r>
          </a:p>
          <a:p>
            <a:r>
              <a:rPr lang="en-US" smtClean="0"/>
              <a:t>Policy-based visibility and control over applications, users and content for all VPN traffic</a:t>
            </a:r>
          </a:p>
          <a:p>
            <a:r>
              <a:rPr lang="en-US" smtClean="0"/>
              <a:t>Included as features in PAN-OS at no extra charge</a:t>
            </a:r>
          </a:p>
        </p:txBody>
      </p:sp>
      <p:pic>
        <p:nvPicPr>
          <p:cNvPr id="28687" name="Picture 7" descr="Untitled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3575" y="846138"/>
            <a:ext cx="744538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39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" y="882650"/>
            <a:ext cx="13620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9" name="Line 26"/>
          <p:cNvSpPr>
            <a:spLocks noChangeShapeType="1"/>
          </p:cNvSpPr>
          <p:nvPr/>
        </p:nvSpPr>
        <p:spPr bwMode="auto">
          <a:xfrm>
            <a:off x="933450" y="2085975"/>
            <a:ext cx="542925" cy="403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t-EE"/>
          </a:p>
        </p:txBody>
      </p:sp>
      <p:sp>
        <p:nvSpPr>
          <p:cNvPr id="28690" name="Line 4"/>
          <p:cNvSpPr>
            <a:spLocks noChangeShapeType="1"/>
          </p:cNvSpPr>
          <p:nvPr/>
        </p:nvSpPr>
        <p:spPr bwMode="auto">
          <a:xfrm flipV="1">
            <a:off x="981075" y="1741488"/>
            <a:ext cx="1066800" cy="771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t-EE"/>
          </a:p>
        </p:txBody>
      </p:sp>
      <p:pic>
        <p:nvPicPr>
          <p:cNvPr id="28691" name="Picture 15" descr="Untitled-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2088" y="1963738"/>
            <a:ext cx="242887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2" name="Line 26"/>
          <p:cNvSpPr>
            <a:spLocks noChangeShapeType="1"/>
          </p:cNvSpPr>
          <p:nvPr/>
        </p:nvSpPr>
        <p:spPr bwMode="auto">
          <a:xfrm>
            <a:off x="8029575" y="1504950"/>
            <a:ext cx="0" cy="669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t-EE"/>
          </a:p>
        </p:txBody>
      </p:sp>
      <p:pic>
        <p:nvPicPr>
          <p:cNvPr id="28693" name="Picture 15" descr="Untitled-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2413" y="1773238"/>
            <a:ext cx="242887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786688" y="2066925"/>
            <a:ext cx="446087" cy="434975"/>
            <a:chOff x="2005" y="1179"/>
            <a:chExt cx="227" cy="202"/>
          </a:xfrm>
        </p:grpSpPr>
        <p:pic>
          <p:nvPicPr>
            <p:cNvPr id="28714" name="Picture 23" descr="Untitled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5" y="1179"/>
              <a:ext cx="13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15" name="Picture 24" descr="Untitled-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17" y="1179"/>
              <a:ext cx="11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95" name="Picture 25" descr="Untitled-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9288" y="1643063"/>
            <a:ext cx="4175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6" name="Picture 25" descr="Untitled-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13" y="1966913"/>
            <a:ext cx="4714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7" name="Picture 25" descr="Untitled-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57900" y="2366963"/>
            <a:ext cx="4714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8" name="Picture 25" descr="Untitled-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6550" y="2557463"/>
            <a:ext cx="4714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7748588" y="1181100"/>
            <a:ext cx="446087" cy="434975"/>
            <a:chOff x="2005" y="1179"/>
            <a:chExt cx="227" cy="202"/>
          </a:xfrm>
        </p:grpSpPr>
        <p:pic>
          <p:nvPicPr>
            <p:cNvPr id="28712" name="Picture 23" descr="Untitled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5" y="1179"/>
              <a:ext cx="13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13" name="Picture 24" descr="Untitled-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17" y="1179"/>
              <a:ext cx="11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328738" y="2381250"/>
            <a:ext cx="446087" cy="434975"/>
            <a:chOff x="2005" y="1179"/>
            <a:chExt cx="227" cy="202"/>
          </a:xfrm>
        </p:grpSpPr>
        <p:pic>
          <p:nvPicPr>
            <p:cNvPr id="28710" name="Picture 23" descr="Untitled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5" y="1179"/>
              <a:ext cx="13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11" name="Picture 24" descr="Untitled-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17" y="1179"/>
              <a:ext cx="11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701" name="Picture 25" descr="Untitled-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438" y="2338388"/>
            <a:ext cx="4175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695325" y="1876425"/>
            <a:ext cx="446088" cy="434975"/>
            <a:chOff x="2005" y="1179"/>
            <a:chExt cx="227" cy="202"/>
          </a:xfrm>
        </p:grpSpPr>
        <p:pic>
          <p:nvPicPr>
            <p:cNvPr id="28708" name="Picture 23" descr="Untitled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5" y="1179"/>
              <a:ext cx="13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09" name="Picture 24" descr="Untitled-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17" y="1179"/>
              <a:ext cx="11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703" name="Picture 45" descr="20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96138" y="1581150"/>
            <a:ext cx="68103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4" name="Picture 11" descr="Untitled-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46550" y="1339850"/>
            <a:ext cx="14700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5" name="Picture 47" descr="405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19263" y="1565275"/>
            <a:ext cx="738187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6" name="Text Box 48"/>
          <p:cNvSpPr txBox="1">
            <a:spLocks noChangeArrowheads="1"/>
          </p:cNvSpPr>
          <p:nvPr/>
        </p:nvSpPr>
        <p:spPr bwMode="auto">
          <a:xfrm>
            <a:off x="5480050" y="1450975"/>
            <a:ext cx="19081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Times New Roman" pitchFamily="18" charset="0"/>
              <a:buNone/>
            </a:pPr>
            <a:r>
              <a:rPr lang="en-US" sz="1000" b="1"/>
              <a:t>Site-to-site VPN connectivity</a:t>
            </a:r>
          </a:p>
        </p:txBody>
      </p:sp>
      <p:sp>
        <p:nvSpPr>
          <p:cNvPr id="28707" name="Text Box 49"/>
          <p:cNvSpPr txBox="1">
            <a:spLocks noChangeArrowheads="1"/>
          </p:cNvSpPr>
          <p:nvPr/>
        </p:nvSpPr>
        <p:spPr bwMode="auto">
          <a:xfrm>
            <a:off x="2570163" y="1917700"/>
            <a:ext cx="17240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Times New Roman" pitchFamily="18" charset="0"/>
              <a:buNone/>
            </a:pPr>
            <a:r>
              <a:rPr lang="en-US" sz="1000" b="1"/>
              <a:t>Remote user connectivity</a:t>
            </a:r>
          </a:p>
        </p:txBody>
      </p:sp>
    </p:spTree>
    <p:extLst>
      <p:ext uri="{BB962C8B-B14F-4D97-AF65-F5344CB8AC3E}">
        <p14:creationId xmlns:p14="http://schemas.microsoft.com/office/powerpoint/2010/main" val="1447084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5825" y="1468438"/>
            <a:ext cx="64135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Oval 3"/>
          <p:cNvSpPr>
            <a:spLocks noChangeArrowheads="1"/>
          </p:cNvSpPr>
          <p:nvPr/>
        </p:nvSpPr>
        <p:spPr bwMode="auto">
          <a:xfrm>
            <a:off x="428625" y="1231900"/>
            <a:ext cx="2476500" cy="1981200"/>
          </a:xfrm>
          <a:prstGeom prst="ellipse">
            <a:avLst/>
          </a:prstGeom>
          <a:solidFill>
            <a:srgbClr val="80A1B6"/>
          </a:solidFill>
          <a:ln w="12700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t-EE"/>
          </a:p>
        </p:txBody>
      </p:sp>
      <p:pic>
        <p:nvPicPr>
          <p:cNvPr id="29702" name="Picture 39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952500"/>
            <a:ext cx="13620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Line 26"/>
          <p:cNvSpPr>
            <a:spLocks noChangeShapeType="1"/>
          </p:cNvSpPr>
          <p:nvPr/>
        </p:nvSpPr>
        <p:spPr bwMode="auto">
          <a:xfrm>
            <a:off x="1085850" y="2251075"/>
            <a:ext cx="542925" cy="403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t-EE"/>
          </a:p>
        </p:txBody>
      </p:sp>
      <p:sp>
        <p:nvSpPr>
          <p:cNvPr id="29704" name="Line 4"/>
          <p:cNvSpPr>
            <a:spLocks noChangeShapeType="1"/>
          </p:cNvSpPr>
          <p:nvPr/>
        </p:nvSpPr>
        <p:spPr bwMode="auto">
          <a:xfrm flipV="1">
            <a:off x="1133475" y="1906588"/>
            <a:ext cx="1066800" cy="771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t-EE"/>
          </a:p>
        </p:txBody>
      </p:sp>
      <p:pic>
        <p:nvPicPr>
          <p:cNvPr id="29705" name="Picture 15" descr="Untitled-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4488" y="2128838"/>
            <a:ext cx="242887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481138" y="2546350"/>
            <a:ext cx="446087" cy="434975"/>
            <a:chOff x="2005" y="1179"/>
            <a:chExt cx="227" cy="202"/>
          </a:xfrm>
        </p:grpSpPr>
        <p:pic>
          <p:nvPicPr>
            <p:cNvPr id="29719" name="Picture 23" descr="Untitled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5" y="1179"/>
              <a:ext cx="13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0" name="Picture 24" descr="Untitled-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17" y="1179"/>
              <a:ext cx="11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7" name="Picture 25" descr="Untitled-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838" y="2503488"/>
            <a:ext cx="4175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847725" y="2041525"/>
            <a:ext cx="446088" cy="434975"/>
            <a:chOff x="2005" y="1179"/>
            <a:chExt cx="227" cy="202"/>
          </a:xfrm>
        </p:grpSpPr>
        <p:pic>
          <p:nvPicPr>
            <p:cNvPr id="29717" name="Picture 23" descr="Untitled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5" y="1179"/>
              <a:ext cx="13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8" name="Picture 24" descr="Untitled-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17" y="1179"/>
              <a:ext cx="11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0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Traffic Shaping Expands Policy Control Options</a:t>
            </a:r>
          </a:p>
        </p:txBody>
      </p:sp>
      <p:sp>
        <p:nvSpPr>
          <p:cNvPr id="2971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219075" y="3209925"/>
            <a:ext cx="8721725" cy="2278063"/>
          </a:xfrm>
        </p:spPr>
        <p:txBody>
          <a:bodyPr/>
          <a:lstStyle/>
          <a:p>
            <a:r>
              <a:rPr lang="en-US" sz="2000" smtClean="0"/>
              <a:t>Traffic shaping policies ensure business applications are not bandwidth starved </a:t>
            </a:r>
          </a:p>
          <a:p>
            <a:pPr lvl="1"/>
            <a:r>
              <a:rPr lang="en-US" sz="1800" smtClean="0"/>
              <a:t>Guaranteed and maximum bandwidth settings</a:t>
            </a:r>
          </a:p>
          <a:p>
            <a:pPr lvl="1"/>
            <a:r>
              <a:rPr lang="en-US" sz="1800" smtClean="0"/>
              <a:t>Flexible priority assignments, hardware accelerated queuing</a:t>
            </a:r>
          </a:p>
          <a:p>
            <a:pPr lvl="1"/>
            <a:r>
              <a:rPr lang="en-US" altLang="ko-KR" sz="1800" smtClean="0"/>
              <a:t>Apply traffic shaping policies by application, user, source, destination, interface, IPSec VPN tunnel and more </a:t>
            </a:r>
          </a:p>
          <a:p>
            <a:r>
              <a:rPr lang="en-US" sz="2000" smtClean="0"/>
              <a:t>Enables more effective deployment of appropriate application usage policies </a:t>
            </a:r>
          </a:p>
          <a:p>
            <a:r>
              <a:rPr lang="en-US" sz="2000" smtClean="0"/>
              <a:t>Included as a feature in PAN-OS at no extra charge</a:t>
            </a:r>
          </a:p>
        </p:txBody>
      </p:sp>
      <p:pic>
        <p:nvPicPr>
          <p:cNvPr id="29711" name="Picture 17" descr="405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1175" y="1427163"/>
            <a:ext cx="13049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11" descr="Untitled-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38863" y="1285875"/>
            <a:ext cx="18859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38" descr="sfdc_223x78"/>
          <p:cNvPicPr>
            <a:picLocks noChangeAspect="1" noChangeArrowheads="1"/>
          </p:cNvPicPr>
          <p:nvPr/>
        </p:nvPicPr>
        <p:blipFill>
          <a:blip r:embed="rId10"/>
          <a:srcRect t="14400" b="16800"/>
          <a:stretch>
            <a:fillRect/>
          </a:stretch>
        </p:blipFill>
        <p:spPr bwMode="auto">
          <a:xfrm>
            <a:off x="3754438" y="1585913"/>
            <a:ext cx="11350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41" descr="Gmai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54550" y="1890713"/>
            <a:ext cx="4016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42" descr="Webex_4colo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75" y="1589088"/>
            <a:ext cx="673100" cy="25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6" name="Picture 47" descr="meebo_logo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53050" y="1900238"/>
            <a:ext cx="468313" cy="153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805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Flexible Policy Control Responses 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887413"/>
            <a:ext cx="8602663" cy="2068512"/>
          </a:xfrm>
        </p:spPr>
        <p:txBody>
          <a:bodyPr/>
          <a:lstStyle/>
          <a:p>
            <a:r>
              <a:rPr lang="en-US" sz="1600" smtClean="0"/>
              <a:t>Intuitive policy editor enables appropriate usage policies with flexible policy responses</a:t>
            </a:r>
          </a:p>
        </p:txBody>
      </p:sp>
      <p:pic>
        <p:nvPicPr>
          <p:cNvPr id="30726" name="Picture 4" descr="shared_rules_1"/>
          <p:cNvPicPr>
            <a:picLocks noChangeAspect="1" noChangeArrowheads="1"/>
          </p:cNvPicPr>
          <p:nvPr/>
        </p:nvPicPr>
        <p:blipFill>
          <a:blip r:embed="rId2"/>
          <a:srcRect l="352"/>
          <a:stretch>
            <a:fillRect/>
          </a:stretch>
        </p:blipFill>
        <p:spPr bwMode="auto">
          <a:xfrm>
            <a:off x="19050" y="3046413"/>
            <a:ext cx="9134475" cy="3167062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graphicFrame>
        <p:nvGraphicFramePr>
          <p:cNvPr id="287779" name="Group 35"/>
          <p:cNvGraphicFramePr>
            <a:graphicFrameLocks noGrp="1"/>
          </p:cNvGraphicFramePr>
          <p:nvPr/>
        </p:nvGraphicFramePr>
        <p:xfrm>
          <a:off x="419100" y="1249363"/>
          <a:ext cx="8258175" cy="1392238"/>
        </p:xfrm>
        <a:graphic>
          <a:graphicData uri="http://schemas.openxmlformats.org/drawingml/2006/table">
            <a:tbl>
              <a:tblPr/>
              <a:tblGrid>
                <a:gridCol w="4238625"/>
                <a:gridCol w="4019550"/>
              </a:tblGrid>
              <a:tr h="180975"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  <a:cs typeface="Times New Roman" pitchFamily="18" charset="0"/>
                        </a:rPr>
                        <a:t>Allow or deny individual application usage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4167"/>
                        </a:solidFill>
                        <a:effectLst/>
                        <a:latin typeface="Arial" pitchFamily="34" charset="0"/>
                        <a:ea typeface="ＭＳ Ｐゴシック" pitchFamily="-65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  <a:cs typeface="Times New Roman" pitchFamily="18" charset="0"/>
                        </a:rPr>
                        <a:t>Allow but apply IPS, scan for viruses, spyware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4167"/>
                        </a:solidFill>
                        <a:effectLst/>
                        <a:latin typeface="Arial" pitchFamily="34" charset="0"/>
                        <a:ea typeface="ＭＳ Ｐゴシック" pitchFamily="-65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</a:rPr>
                        <a:t>Control applications by category, subcategory, technology or characteristic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</a:rPr>
                        <a:t>Apply traffic shaping (guaranteed, priority, maximum)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</a:rPr>
                        <a:t>Decrypt and inspect SSL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</a:rPr>
                        <a:t>Allow for certain users or groups within 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  <a:cs typeface="Times New Roman" pitchFamily="18" charset="0"/>
                        </a:rPr>
                        <a:t>Allow or block certain application functions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4167"/>
                        </a:solidFill>
                        <a:effectLst/>
                        <a:latin typeface="Arial" pitchFamily="34" charset="0"/>
                        <a:ea typeface="ＭＳ Ｐゴシック" pitchFamily="-65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</a:rPr>
                        <a:t>Control excessive web surfing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</a:rPr>
                        <a:t>Allow based on schedule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5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Pct val="100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167"/>
                          </a:solidFill>
                          <a:effectLst/>
                          <a:latin typeface="Arial" pitchFamily="34" charset="0"/>
                          <a:ea typeface="ＭＳ Ｐゴシック" pitchFamily="-65" charset="-128"/>
                        </a:rPr>
                        <a:t>Look for and alert or block file or data transfer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206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Enterprise Device and Policy Management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sz="1600" dirty="0" smtClean="0"/>
              <a:t>Intuitive and flexible management</a:t>
            </a:r>
          </a:p>
          <a:p>
            <a:pPr lvl="1">
              <a:lnSpc>
                <a:spcPct val="75000"/>
              </a:lnSpc>
            </a:pPr>
            <a:r>
              <a:rPr lang="en-US" sz="1600" dirty="0" smtClean="0"/>
              <a:t>CLI, Web, Panorama, SNMP, Syslog</a:t>
            </a:r>
          </a:p>
          <a:p>
            <a:pPr lvl="1">
              <a:lnSpc>
                <a:spcPct val="75000"/>
              </a:lnSpc>
            </a:pPr>
            <a:r>
              <a:rPr lang="en-US" sz="1600" dirty="0" smtClean="0"/>
              <a:t>Role-based administration enables delegation of tasks to appropriate person</a:t>
            </a:r>
          </a:p>
          <a:p>
            <a:pPr>
              <a:lnSpc>
                <a:spcPct val="75000"/>
              </a:lnSpc>
            </a:pPr>
            <a:r>
              <a:rPr lang="en-US" sz="1600" dirty="0" smtClean="0"/>
              <a:t>Panorama central management application</a:t>
            </a:r>
          </a:p>
          <a:p>
            <a:pPr lvl="1">
              <a:lnSpc>
                <a:spcPct val="75000"/>
              </a:lnSpc>
            </a:pPr>
            <a:r>
              <a:rPr lang="en-US" sz="1600" dirty="0" smtClean="0"/>
              <a:t>Shared policies enable consistent application control policies </a:t>
            </a:r>
          </a:p>
          <a:p>
            <a:pPr lvl="1">
              <a:lnSpc>
                <a:spcPct val="75000"/>
              </a:lnSpc>
            </a:pPr>
            <a:r>
              <a:rPr lang="en-US" sz="1600" dirty="0" smtClean="0"/>
              <a:t>Consolidated management, logging, and monitoring of Palo Alto Networks devices</a:t>
            </a:r>
          </a:p>
          <a:p>
            <a:pPr lvl="1">
              <a:lnSpc>
                <a:spcPct val="75000"/>
              </a:lnSpc>
            </a:pPr>
            <a:r>
              <a:rPr lang="en-US" sz="1600" dirty="0" smtClean="0"/>
              <a:t>Consistent web interface between Panorama and device UI</a:t>
            </a:r>
          </a:p>
          <a:p>
            <a:pPr lvl="1">
              <a:lnSpc>
                <a:spcPct val="75000"/>
              </a:lnSpc>
            </a:pPr>
            <a:r>
              <a:rPr lang="en-US" sz="1600" dirty="0" smtClean="0"/>
              <a:t>Network-wide ACC/monitoring views, log collection, and reporting</a:t>
            </a:r>
          </a:p>
          <a:p>
            <a:pPr>
              <a:lnSpc>
                <a:spcPct val="75000"/>
              </a:lnSpc>
            </a:pPr>
            <a:r>
              <a:rPr lang="en-US" sz="1600" dirty="0" smtClean="0"/>
              <a:t>All interfaces work on current configuration, avoiding sync issues</a:t>
            </a:r>
          </a:p>
        </p:txBody>
      </p:sp>
      <p:pic>
        <p:nvPicPr>
          <p:cNvPr id="38918" name="Picture 5" descr="panoram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16100" y="3937000"/>
            <a:ext cx="5100638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9192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2011 </a:t>
            </a:r>
            <a:r>
              <a:rPr lang="en-US" dirty="0"/>
              <a:t>Palo Alto Networks. Proprietary and Confidential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ECCDD90B-FFE5-6748-AA75-733DEB33CC57}" type="slidenum">
              <a:rPr lang="en-US"/>
              <a:pPr/>
              <a:t>37</a:t>
            </a:fld>
            <a:r>
              <a:rPr lang="en-US" dirty="0"/>
              <a:t>   |</a:t>
            </a:r>
            <a:r>
              <a:rPr lang="en-US" dirty="0">
                <a:solidFill>
                  <a:schemeClr val="accent1"/>
                </a:solidFill>
              </a:rPr>
              <a:t>   </a:t>
            </a:r>
            <a:endParaRPr lang="en-US" dirty="0">
              <a:solidFill>
                <a:schemeClr val="accent1"/>
              </a:solidFill>
              <a:latin typeface="Garamond" charset="0"/>
            </a:endParaRPr>
          </a:p>
        </p:txBody>
      </p:sp>
      <p:sp>
        <p:nvSpPr>
          <p:cNvPr id="1633284" name="AutoShape 2"/>
          <p:cNvSpPr>
            <a:spLocks noChangeArrowheads="1"/>
          </p:cNvSpPr>
          <p:nvPr/>
        </p:nvSpPr>
        <p:spPr bwMode="auto">
          <a:xfrm>
            <a:off x="146050" y="2857500"/>
            <a:ext cx="8805863" cy="1790700"/>
          </a:xfrm>
          <a:prstGeom prst="flowChartAlternateProcess">
            <a:avLst/>
          </a:prstGeom>
          <a:solidFill>
            <a:srgbClr val="316989">
              <a:alpha val="21960"/>
            </a:srgbClr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1600">
              <a:cs typeface="ＭＳ Ｐゴシック" charset="0"/>
            </a:endParaRPr>
          </a:p>
        </p:txBody>
      </p:sp>
      <p:sp>
        <p:nvSpPr>
          <p:cNvPr id="1633285" name="AutoShape 2"/>
          <p:cNvSpPr>
            <a:spLocks noChangeArrowheads="1"/>
          </p:cNvSpPr>
          <p:nvPr/>
        </p:nvSpPr>
        <p:spPr bwMode="auto">
          <a:xfrm>
            <a:off x="139701" y="4724400"/>
            <a:ext cx="8813800" cy="1520825"/>
          </a:xfrm>
          <a:prstGeom prst="flowChartAlternateProcess">
            <a:avLst/>
          </a:prstGeom>
          <a:solidFill>
            <a:srgbClr val="316989">
              <a:alpha val="21960"/>
            </a:srgbClr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1600">
              <a:cs typeface="ＭＳ Ｐゴシック" charset="0"/>
            </a:endParaRPr>
          </a:p>
        </p:txBody>
      </p:sp>
      <p:sp>
        <p:nvSpPr>
          <p:cNvPr id="163328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Palo Alto Networks Next-Gen Firewalls</a:t>
            </a:r>
          </a:p>
        </p:txBody>
      </p:sp>
      <p:sp>
        <p:nvSpPr>
          <p:cNvPr id="1633287" name="Rectangle 6"/>
          <p:cNvSpPr>
            <a:spLocks noChangeArrowheads="1"/>
          </p:cNvSpPr>
          <p:nvPr/>
        </p:nvSpPr>
        <p:spPr bwMode="auto">
          <a:xfrm>
            <a:off x="3200400" y="3492500"/>
            <a:ext cx="278765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68275" indent="-168275" algn="l">
              <a:spcBef>
                <a:spcPct val="25000"/>
              </a:spcBef>
              <a:buFont typeface="Times New Roman" charset="0"/>
              <a:buNone/>
            </a:pPr>
            <a:r>
              <a:rPr lang="en-US" sz="2000" b="1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PA-4050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10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FW/5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threat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prevention/2,000,000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sessions</a:t>
            </a:r>
          </a:p>
          <a:p>
            <a:pPr marL="168275" indent="-168275">
              <a:spcBef>
                <a:spcPct val="25000"/>
              </a:spcBef>
              <a:buClr>
                <a:srgbClr val="00417B"/>
              </a:buClr>
            </a:pP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8 SFP, 16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copper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gigabit</a:t>
            </a:r>
            <a:endParaRPr lang="en-US" sz="1400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</p:txBody>
      </p:sp>
      <p:sp>
        <p:nvSpPr>
          <p:cNvPr id="1633288" name="Rectangle 7"/>
          <p:cNvSpPr>
            <a:spLocks noChangeArrowheads="1"/>
          </p:cNvSpPr>
          <p:nvPr/>
        </p:nvSpPr>
        <p:spPr bwMode="auto">
          <a:xfrm>
            <a:off x="6142038" y="3492500"/>
            <a:ext cx="278765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68275" indent="-168275" algn="l">
              <a:spcBef>
                <a:spcPct val="25000"/>
              </a:spcBef>
              <a:buFont typeface="Times New Roman" charset="0"/>
              <a:buNone/>
            </a:pPr>
            <a:r>
              <a:rPr lang="en-US" sz="2000" b="1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PA-4020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2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FW/2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threat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prevention/500,000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sessions</a:t>
            </a:r>
          </a:p>
          <a:p>
            <a:pPr marL="168275" indent="-168275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8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SFP, 16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copper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gigabit</a:t>
            </a:r>
            <a:endParaRPr lang="en-US" sz="1400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</p:txBody>
      </p:sp>
      <p:grpSp>
        <p:nvGrpSpPr>
          <p:cNvPr id="1633289" name="Group 6"/>
          <p:cNvGrpSpPr>
            <a:grpSpLocks/>
          </p:cNvGrpSpPr>
          <p:nvPr/>
        </p:nvGrpSpPr>
        <p:grpSpPr bwMode="auto">
          <a:xfrm>
            <a:off x="6326188" y="2963863"/>
            <a:ext cx="2286000" cy="548640"/>
            <a:chOff x="1254" y="2329"/>
            <a:chExt cx="4313" cy="1210"/>
          </a:xfrm>
        </p:grpSpPr>
        <p:sp>
          <p:nvSpPr>
            <p:cNvPr id="1633290" name="Rectangle 7"/>
            <p:cNvSpPr>
              <a:spLocks noChangeAspect="1" noChangeArrowheads="1"/>
            </p:cNvSpPr>
            <p:nvPr/>
          </p:nvSpPr>
          <p:spPr bwMode="auto">
            <a:xfrm>
              <a:off x="3154" y="2797"/>
              <a:ext cx="495" cy="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600">
                <a:cs typeface="ＭＳ Ｐゴシック" charset="0"/>
              </a:endParaRPr>
            </a:p>
          </p:txBody>
        </p:sp>
        <p:pic>
          <p:nvPicPr>
            <p:cNvPr id="1633291" name="Picture 8" descr="PA4050_FrontWtop_H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" y="2329"/>
              <a:ext cx="4313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3292" name="Group 6"/>
          <p:cNvGrpSpPr>
            <a:grpSpLocks/>
          </p:cNvGrpSpPr>
          <p:nvPr/>
        </p:nvGrpSpPr>
        <p:grpSpPr bwMode="auto">
          <a:xfrm>
            <a:off x="3275013" y="2963863"/>
            <a:ext cx="2286000" cy="548640"/>
            <a:chOff x="1254" y="2329"/>
            <a:chExt cx="4313" cy="1210"/>
          </a:xfrm>
        </p:grpSpPr>
        <p:sp>
          <p:nvSpPr>
            <p:cNvPr id="1633293" name="Rectangle 7"/>
            <p:cNvSpPr>
              <a:spLocks noChangeAspect="1" noChangeArrowheads="1"/>
            </p:cNvSpPr>
            <p:nvPr/>
          </p:nvSpPr>
          <p:spPr bwMode="auto">
            <a:xfrm>
              <a:off x="3154" y="2797"/>
              <a:ext cx="495" cy="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600">
                <a:cs typeface="ＭＳ Ｐゴシック" charset="0"/>
              </a:endParaRPr>
            </a:p>
          </p:txBody>
        </p:sp>
        <p:pic>
          <p:nvPicPr>
            <p:cNvPr id="1633294" name="Picture 8" descr="PA4050_FrontWtop_H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" y="2329"/>
              <a:ext cx="4313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3295" name="Rectangle 6"/>
          <p:cNvSpPr>
            <a:spLocks noChangeArrowheads="1"/>
          </p:cNvSpPr>
          <p:nvPr/>
        </p:nvSpPr>
        <p:spPr bwMode="auto">
          <a:xfrm>
            <a:off x="203200" y="3492500"/>
            <a:ext cx="278765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68275" indent="-168275" algn="l">
              <a:spcBef>
                <a:spcPct val="25000"/>
              </a:spcBef>
              <a:buFont typeface="Times New Roman" charset="0"/>
              <a:buNone/>
            </a:pPr>
            <a:r>
              <a:rPr lang="en-US" sz="2000" b="1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PA-4060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10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FW/5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threat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prevention/2,000,000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sessions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4 XFP (10 Gig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), 4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SFP (1 Gig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)</a:t>
            </a:r>
            <a:endParaRPr lang="en-US" sz="1400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</p:txBody>
      </p:sp>
      <p:grpSp>
        <p:nvGrpSpPr>
          <p:cNvPr id="1633296" name="Group 23"/>
          <p:cNvGrpSpPr>
            <a:grpSpLocks/>
          </p:cNvGrpSpPr>
          <p:nvPr/>
        </p:nvGrpSpPr>
        <p:grpSpPr bwMode="auto">
          <a:xfrm>
            <a:off x="274638" y="2949575"/>
            <a:ext cx="2286000" cy="555625"/>
            <a:chOff x="3869" y="1628"/>
            <a:chExt cx="1660" cy="484"/>
          </a:xfrm>
        </p:grpSpPr>
        <p:sp>
          <p:nvSpPr>
            <p:cNvPr id="1633297" name="Rectangle 22"/>
            <p:cNvSpPr>
              <a:spLocks noChangeArrowheads="1"/>
            </p:cNvSpPr>
            <p:nvPr/>
          </p:nvSpPr>
          <p:spPr bwMode="auto">
            <a:xfrm>
              <a:off x="4599" y="1817"/>
              <a:ext cx="189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600">
                <a:cs typeface="ＭＳ Ｐゴシック" charset="0"/>
              </a:endParaRPr>
            </a:p>
          </p:txBody>
        </p:sp>
        <p:pic>
          <p:nvPicPr>
            <p:cNvPr id="1633298" name="Picture 21" descr="PA4060_FrontWtop_LR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" t="18806" r="8160" b="25337"/>
            <a:stretch>
              <a:fillRect/>
            </a:stretch>
          </p:blipFill>
          <p:spPr bwMode="auto">
            <a:xfrm>
              <a:off x="3869" y="1628"/>
              <a:ext cx="1660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3299" name="Rectangle 6"/>
          <p:cNvSpPr>
            <a:spLocks noChangeArrowheads="1"/>
          </p:cNvSpPr>
          <p:nvPr/>
        </p:nvSpPr>
        <p:spPr bwMode="auto">
          <a:xfrm>
            <a:off x="158750" y="5122863"/>
            <a:ext cx="294005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68275" indent="-168275" algn="l">
              <a:spcBef>
                <a:spcPct val="25000"/>
              </a:spcBef>
              <a:buFont typeface="Times New Roman" charset="0"/>
              <a:buNone/>
            </a:pPr>
            <a:r>
              <a:rPr lang="en-US" sz="2000" b="1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PA-2050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1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FW/500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Mbps threat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prevention/250,000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sessions</a:t>
            </a:r>
          </a:p>
          <a:p>
            <a:pPr marL="168275" indent="-168275">
              <a:spcBef>
                <a:spcPct val="25000"/>
              </a:spcBef>
              <a:buClr>
                <a:srgbClr val="00417B"/>
              </a:buClr>
            </a:pP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4 SFP, 16 copper gigabit</a:t>
            </a:r>
            <a:endParaRPr lang="en-US" sz="1400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</p:txBody>
      </p:sp>
      <p:sp>
        <p:nvSpPr>
          <p:cNvPr id="1633300" name="Rectangle 7"/>
          <p:cNvSpPr>
            <a:spLocks noChangeArrowheads="1"/>
          </p:cNvSpPr>
          <p:nvPr/>
        </p:nvSpPr>
        <p:spPr bwMode="auto">
          <a:xfrm>
            <a:off x="3151188" y="5122863"/>
            <a:ext cx="293211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68275" indent="-168275" algn="l">
              <a:spcBef>
                <a:spcPct val="25000"/>
              </a:spcBef>
              <a:buFont typeface="Times New Roman" charset="0"/>
              <a:buNone/>
            </a:pPr>
            <a:r>
              <a:rPr lang="en-US" sz="2000" b="1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PA-2020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500 Mbps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FW/200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Mbps threat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prevention/125,000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sessions</a:t>
            </a:r>
          </a:p>
          <a:p>
            <a:pPr marL="168275" indent="-168275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2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SFP, 12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copper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gigabit</a:t>
            </a:r>
            <a:endParaRPr lang="en-US" sz="1400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</p:txBody>
      </p:sp>
      <p:pic>
        <p:nvPicPr>
          <p:cNvPr id="1633301" name="Picture 8" descr="PA-2020_FrontWtop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14896" r="5227" b="22588"/>
          <a:stretch/>
        </p:blipFill>
        <p:spPr bwMode="auto">
          <a:xfrm>
            <a:off x="3276600" y="4838700"/>
            <a:ext cx="2286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3302" name="Picture 9" descr="PA-2050_FrontWtop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17338" r="3403" b="31356"/>
          <a:stretch/>
        </p:blipFill>
        <p:spPr bwMode="auto">
          <a:xfrm>
            <a:off x="266700" y="4845050"/>
            <a:ext cx="2280666" cy="37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3303" name="Group 23"/>
          <p:cNvGrpSpPr>
            <a:grpSpLocks/>
          </p:cNvGrpSpPr>
          <p:nvPr/>
        </p:nvGrpSpPr>
        <p:grpSpPr bwMode="auto">
          <a:xfrm>
            <a:off x="6308725" y="4843464"/>
            <a:ext cx="2280857" cy="361694"/>
            <a:chOff x="3003" y="1632"/>
            <a:chExt cx="2414" cy="449"/>
          </a:xfrm>
        </p:grpSpPr>
        <p:sp>
          <p:nvSpPr>
            <p:cNvPr id="1633304" name="Rectangle 24"/>
            <p:cNvSpPr>
              <a:spLocks noChangeAspect="1" noChangeArrowheads="1"/>
            </p:cNvSpPr>
            <p:nvPr/>
          </p:nvSpPr>
          <p:spPr bwMode="auto">
            <a:xfrm>
              <a:off x="3082" y="1834"/>
              <a:ext cx="556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1633305" name="Picture 25" descr="mockpa50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2" t="21371" r="6938" b="18280"/>
            <a:stretch>
              <a:fillRect/>
            </a:stretch>
          </p:blipFill>
          <p:spPr bwMode="auto">
            <a:xfrm>
              <a:off x="3003" y="1632"/>
              <a:ext cx="2414" cy="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3307" name="Rectangle 7"/>
          <p:cNvSpPr>
            <a:spLocks noChangeArrowheads="1"/>
          </p:cNvSpPr>
          <p:nvPr/>
        </p:nvSpPr>
        <p:spPr bwMode="auto">
          <a:xfrm>
            <a:off x="6165850" y="5113338"/>
            <a:ext cx="2774949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68275" indent="-168275" algn="l">
              <a:spcBef>
                <a:spcPct val="25000"/>
              </a:spcBef>
              <a:buFont typeface="Times New Roman" charset="0"/>
              <a:buNone/>
            </a:pPr>
            <a:r>
              <a:rPr lang="en-US" sz="2000" b="1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PA-500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250 Mbps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FW/100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Mbps threat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prevention/50,000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sessions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8 copper gigabit</a:t>
            </a:r>
          </a:p>
        </p:txBody>
      </p:sp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138113" y="787400"/>
            <a:ext cx="8805863" cy="1968500"/>
          </a:xfrm>
          <a:prstGeom prst="flowChartAlternateProcess">
            <a:avLst/>
          </a:prstGeom>
          <a:solidFill>
            <a:srgbClr val="316989">
              <a:alpha val="21960"/>
            </a:srgbClr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1600">
              <a:cs typeface="ＭＳ Ｐゴシック" charset="0"/>
            </a:endParaRPr>
          </a:p>
        </p:txBody>
      </p:sp>
      <p:grpSp>
        <p:nvGrpSpPr>
          <p:cNvPr id="28" name="Group 4"/>
          <p:cNvGrpSpPr>
            <a:grpSpLocks/>
          </p:cNvGrpSpPr>
          <p:nvPr/>
        </p:nvGrpSpPr>
        <p:grpSpPr bwMode="auto">
          <a:xfrm>
            <a:off x="268879" y="884867"/>
            <a:ext cx="2286000" cy="548640"/>
            <a:chOff x="8057356" y="1070928"/>
            <a:chExt cx="2684726" cy="739289"/>
          </a:xfrm>
        </p:grpSpPr>
        <p:pic>
          <p:nvPicPr>
            <p:cNvPr id="29" name="Picture 7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356" y="1070928"/>
              <a:ext cx="2684726" cy="69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596" y="1278384"/>
              <a:ext cx="2657905" cy="531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2"/>
          <p:cNvGrpSpPr>
            <a:grpSpLocks noChangeAspect="1"/>
          </p:cNvGrpSpPr>
          <p:nvPr/>
        </p:nvGrpSpPr>
        <p:grpSpPr bwMode="auto">
          <a:xfrm>
            <a:off x="3281532" y="886167"/>
            <a:ext cx="2284686" cy="545923"/>
            <a:chOff x="1058038" y="2115353"/>
            <a:chExt cx="2689489" cy="735800"/>
          </a:xfrm>
        </p:grpSpPr>
        <p:pic>
          <p:nvPicPr>
            <p:cNvPr id="32" name="Picture 7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801" y="2115353"/>
              <a:ext cx="2684726" cy="69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038" y="2319341"/>
              <a:ext cx="2679700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"/>
          <p:cNvGrpSpPr>
            <a:grpSpLocks noChangeAspect="1"/>
          </p:cNvGrpSpPr>
          <p:nvPr/>
        </p:nvGrpSpPr>
        <p:grpSpPr bwMode="auto">
          <a:xfrm>
            <a:off x="6313406" y="885819"/>
            <a:ext cx="2286441" cy="545686"/>
            <a:chOff x="5421182" y="1486698"/>
            <a:chExt cx="2692663" cy="737177"/>
          </a:xfrm>
        </p:grpSpPr>
        <p:pic>
          <p:nvPicPr>
            <p:cNvPr id="35" name="Picture 7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182" y="1486698"/>
              <a:ext cx="2684726" cy="69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145" y="1690475"/>
              <a:ext cx="26797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3149600" y="1435100"/>
            <a:ext cx="2857500" cy="14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68275" indent="-168275" algn="l">
              <a:spcBef>
                <a:spcPct val="25000"/>
              </a:spcBef>
              <a:buFont typeface="Times New Roman" charset="0"/>
              <a:buNone/>
            </a:pPr>
            <a:r>
              <a:rPr lang="en-US" sz="2000" b="1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PA</a:t>
            </a:r>
            <a:r>
              <a:rPr lang="en-US" sz="2000" b="1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-5050</a:t>
            </a:r>
            <a:endParaRPr lang="en-US" sz="2000" b="1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10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FW/5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threat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prevention/2,000,000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sessions</a:t>
            </a:r>
          </a:p>
          <a:p>
            <a:pPr marL="168275" indent="-168275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4 SFP+ (10 Gig), 8 SFP (1 Gig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), 12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copper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gigabit</a:t>
            </a:r>
            <a:endParaRPr lang="en-US" sz="1400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6142038" y="1435100"/>
            <a:ext cx="278765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68275" indent="-168275" algn="l">
              <a:spcBef>
                <a:spcPct val="25000"/>
              </a:spcBef>
              <a:buFont typeface="Times New Roman" charset="0"/>
              <a:buNone/>
            </a:pPr>
            <a:r>
              <a:rPr lang="en-US" sz="2000" b="1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PA</a:t>
            </a:r>
            <a:r>
              <a:rPr lang="en-US" sz="2000" b="1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-5020</a:t>
            </a:r>
            <a:endParaRPr lang="en-US" sz="2000" b="1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5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FW/2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threat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prevention/1,000,000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sessions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8 SFP, 12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copper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gigabit</a:t>
            </a:r>
            <a:endParaRPr lang="en-US" sz="1400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177800" y="1435100"/>
            <a:ext cx="2882900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68275" indent="-168275" algn="l">
              <a:spcBef>
                <a:spcPct val="25000"/>
              </a:spcBef>
              <a:buFont typeface="Times New Roman" charset="0"/>
              <a:buNone/>
            </a:pPr>
            <a:r>
              <a:rPr lang="en-US" sz="2000" b="1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PA</a:t>
            </a:r>
            <a:r>
              <a:rPr lang="en-US" sz="2000" b="1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-5060</a:t>
            </a:r>
            <a:endParaRPr lang="en-US" sz="2000" b="1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20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FW/10 </a:t>
            </a:r>
            <a:r>
              <a:rPr lang="en-US" sz="1400" dirty="0" err="1">
                <a:solidFill>
                  <a:srgbClr val="004167"/>
                </a:solidFill>
                <a:latin typeface="Calibri" charset="0"/>
                <a:cs typeface="ＭＳ Ｐゴシック" charset="0"/>
              </a:rPr>
              <a:t>Gbps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 threat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prevention/4,000,000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sessions</a:t>
            </a:r>
          </a:p>
          <a:p>
            <a:pPr marL="168275" indent="-168275" algn="l">
              <a:spcBef>
                <a:spcPct val="25000"/>
              </a:spcBef>
              <a:buClr>
                <a:srgbClr val="00417B"/>
              </a:buClr>
            </a:pP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4 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SFP+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(10 Gig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), 8 </a:t>
            </a:r>
            <a:r>
              <a:rPr lang="en-US" sz="1400" dirty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SFP (1 Gig</a:t>
            </a:r>
            <a:r>
              <a:rPr lang="en-US" sz="1400" dirty="0" smtClean="0">
                <a:solidFill>
                  <a:srgbClr val="004167"/>
                </a:solidFill>
                <a:latin typeface="Calibri" charset="0"/>
                <a:cs typeface="ＭＳ Ｐゴシック" charset="0"/>
              </a:rPr>
              <a:t>), 12 copper gigabit</a:t>
            </a:r>
            <a:endParaRPr lang="en-US" sz="1400" dirty="0">
              <a:solidFill>
                <a:srgbClr val="004167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52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Flexible Deployment Options</a:t>
            </a:r>
          </a:p>
        </p:txBody>
      </p:sp>
      <p:sp>
        <p:nvSpPr>
          <p:cNvPr id="3584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2011 </a:t>
            </a:r>
            <a:r>
              <a:rPr lang="en-US" dirty="0"/>
              <a:t>Palo Alto Networks. Proprietary and Confidential.</a:t>
            </a: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937B82C5-7301-4D4F-B506-A321C90C7F60}" type="slidenum">
              <a:rPr lang="en-US" smtClean="0"/>
              <a:pPr/>
              <a:t>38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35844" name="Oval 78"/>
          <p:cNvSpPr>
            <a:spLocks/>
          </p:cNvSpPr>
          <p:nvPr/>
        </p:nvSpPr>
        <p:spPr bwMode="auto">
          <a:xfrm>
            <a:off x="6716713" y="2298700"/>
            <a:ext cx="1549400" cy="482600"/>
          </a:xfrm>
          <a:prstGeom prst="ellipse">
            <a:avLst/>
          </a:prstGeom>
          <a:solidFill>
            <a:srgbClr val="E9D666">
              <a:alpha val="36078"/>
            </a:srgbClr>
          </a:solidFill>
          <a:ln w="127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  <a:ea typeface="ヒラギノ明朝 ProN W3"/>
              <a:cs typeface="ヒラギノ明朝 ProN W3"/>
              <a:sym typeface="Times New Roman" pitchFamily="18" charset="0"/>
            </a:endParaRPr>
          </a:p>
        </p:txBody>
      </p:sp>
      <p:sp>
        <p:nvSpPr>
          <p:cNvPr id="35845" name="Oval 78"/>
          <p:cNvSpPr>
            <a:spLocks/>
          </p:cNvSpPr>
          <p:nvPr/>
        </p:nvSpPr>
        <p:spPr bwMode="auto">
          <a:xfrm>
            <a:off x="3746500" y="2692400"/>
            <a:ext cx="1549400" cy="482600"/>
          </a:xfrm>
          <a:prstGeom prst="ellipse">
            <a:avLst/>
          </a:prstGeom>
          <a:solidFill>
            <a:srgbClr val="E9D666">
              <a:alpha val="36078"/>
            </a:srgbClr>
          </a:solidFill>
          <a:ln w="127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  <a:ea typeface="ヒラギノ明朝 ProN W3"/>
              <a:cs typeface="ヒラギノ明朝 ProN W3"/>
              <a:sym typeface="Times New Roman" pitchFamily="18" charset="0"/>
            </a:endParaRPr>
          </a:p>
        </p:txBody>
      </p:sp>
      <p:sp>
        <p:nvSpPr>
          <p:cNvPr id="35846" name="Oval 40"/>
          <p:cNvSpPr>
            <a:spLocks/>
          </p:cNvSpPr>
          <p:nvPr/>
        </p:nvSpPr>
        <p:spPr bwMode="auto">
          <a:xfrm>
            <a:off x="2082800" y="3060700"/>
            <a:ext cx="812800" cy="482600"/>
          </a:xfrm>
          <a:prstGeom prst="ellipse">
            <a:avLst/>
          </a:prstGeom>
          <a:solidFill>
            <a:srgbClr val="E9D666">
              <a:alpha val="36078"/>
            </a:srgbClr>
          </a:solidFill>
          <a:ln w="127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  <a:ea typeface="ヒラギノ明朝 ProN W3"/>
              <a:cs typeface="ヒラギノ明朝 ProN W3"/>
              <a:sym typeface="Times New Roman" pitchFamily="18" charset="0"/>
            </a:endParaRPr>
          </a:p>
        </p:txBody>
      </p:sp>
      <p:sp>
        <p:nvSpPr>
          <p:cNvPr id="35847" name="AutoShape 2"/>
          <p:cNvSpPr>
            <a:spLocks noChangeArrowheads="1"/>
          </p:cNvSpPr>
          <p:nvPr/>
        </p:nvSpPr>
        <p:spPr bwMode="auto">
          <a:xfrm>
            <a:off x="130175" y="819150"/>
            <a:ext cx="2854325" cy="3963988"/>
          </a:xfrm>
          <a:prstGeom prst="roundRect">
            <a:avLst>
              <a:gd name="adj" fmla="val 2287"/>
            </a:avLst>
          </a:prstGeom>
          <a:solidFill>
            <a:schemeClr val="bg1">
              <a:alpha val="14902"/>
            </a:schemeClr>
          </a:solidFill>
          <a:ln w="28575">
            <a:solidFill>
              <a:srgbClr val="DDDDDD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sp>
        <p:nvSpPr>
          <p:cNvPr id="35848" name="Line 3"/>
          <p:cNvSpPr>
            <a:spLocks noChangeShapeType="1"/>
          </p:cNvSpPr>
          <p:nvPr/>
        </p:nvSpPr>
        <p:spPr bwMode="auto">
          <a:xfrm flipH="1" flipV="1">
            <a:off x="1301750" y="2024063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49" name="Line 4"/>
          <p:cNvSpPr>
            <a:spLocks noChangeShapeType="1"/>
          </p:cNvSpPr>
          <p:nvPr/>
        </p:nvSpPr>
        <p:spPr bwMode="auto">
          <a:xfrm flipH="1" flipV="1">
            <a:off x="1285875" y="2541588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50" name="Line 5"/>
          <p:cNvSpPr>
            <a:spLocks noChangeShapeType="1"/>
          </p:cNvSpPr>
          <p:nvPr/>
        </p:nvSpPr>
        <p:spPr bwMode="auto">
          <a:xfrm flipH="1" flipV="1">
            <a:off x="1247775" y="3046413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51" name="AutoShape 6"/>
          <p:cNvSpPr>
            <a:spLocks noChangeArrowheads="1"/>
          </p:cNvSpPr>
          <p:nvPr/>
        </p:nvSpPr>
        <p:spPr bwMode="auto">
          <a:xfrm>
            <a:off x="6146800" y="819150"/>
            <a:ext cx="2854325" cy="3963988"/>
          </a:xfrm>
          <a:prstGeom prst="roundRect">
            <a:avLst>
              <a:gd name="adj" fmla="val 2287"/>
            </a:avLst>
          </a:prstGeom>
          <a:solidFill>
            <a:schemeClr val="bg1">
              <a:alpha val="14902"/>
            </a:schemeClr>
          </a:solidFill>
          <a:ln w="28575">
            <a:solidFill>
              <a:srgbClr val="DDDDDD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sp>
        <p:nvSpPr>
          <p:cNvPr id="35852" name="Line 7"/>
          <p:cNvSpPr>
            <a:spLocks noChangeShapeType="1"/>
          </p:cNvSpPr>
          <p:nvPr/>
        </p:nvSpPr>
        <p:spPr bwMode="auto">
          <a:xfrm flipH="1" flipV="1">
            <a:off x="7335838" y="2011363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53" name="Line 8"/>
          <p:cNvSpPr>
            <a:spLocks noChangeShapeType="1"/>
          </p:cNvSpPr>
          <p:nvPr/>
        </p:nvSpPr>
        <p:spPr bwMode="auto">
          <a:xfrm flipH="1" flipV="1">
            <a:off x="7319963" y="2528888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54" name="Line 9"/>
          <p:cNvSpPr>
            <a:spLocks noChangeShapeType="1"/>
          </p:cNvSpPr>
          <p:nvPr/>
        </p:nvSpPr>
        <p:spPr bwMode="auto">
          <a:xfrm flipH="1" flipV="1">
            <a:off x="7281863" y="3033713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55" name="AutoShape 10"/>
          <p:cNvSpPr>
            <a:spLocks noChangeArrowheads="1"/>
          </p:cNvSpPr>
          <p:nvPr/>
        </p:nvSpPr>
        <p:spPr bwMode="auto">
          <a:xfrm>
            <a:off x="3140075" y="819150"/>
            <a:ext cx="2854325" cy="3963988"/>
          </a:xfrm>
          <a:prstGeom prst="roundRect">
            <a:avLst>
              <a:gd name="adj" fmla="val 2287"/>
            </a:avLst>
          </a:prstGeom>
          <a:solidFill>
            <a:schemeClr val="bg1">
              <a:alpha val="14902"/>
            </a:schemeClr>
          </a:solidFill>
          <a:ln w="28575">
            <a:solidFill>
              <a:srgbClr val="DDDDDD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sp>
        <p:nvSpPr>
          <p:cNvPr id="35856" name="Line 11"/>
          <p:cNvSpPr>
            <a:spLocks noChangeShapeType="1"/>
          </p:cNvSpPr>
          <p:nvPr/>
        </p:nvSpPr>
        <p:spPr bwMode="auto">
          <a:xfrm flipH="1" flipV="1">
            <a:off x="4300538" y="2035175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57" name="Line 12"/>
          <p:cNvSpPr>
            <a:spLocks noChangeShapeType="1"/>
          </p:cNvSpPr>
          <p:nvPr/>
        </p:nvSpPr>
        <p:spPr bwMode="auto">
          <a:xfrm flipH="1" flipV="1">
            <a:off x="4313238" y="2524125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58" name="Line 13"/>
          <p:cNvSpPr>
            <a:spLocks noChangeShapeType="1"/>
          </p:cNvSpPr>
          <p:nvPr/>
        </p:nvSpPr>
        <p:spPr bwMode="auto">
          <a:xfrm flipH="1" flipV="1">
            <a:off x="4303713" y="2952750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59" name="Line 14"/>
          <p:cNvSpPr>
            <a:spLocks noChangeShapeType="1"/>
          </p:cNvSpPr>
          <p:nvPr/>
        </p:nvSpPr>
        <p:spPr bwMode="auto">
          <a:xfrm flipH="1" flipV="1">
            <a:off x="4275138" y="3354388"/>
            <a:ext cx="409575" cy="3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60" name="Line 15"/>
          <p:cNvSpPr>
            <a:spLocks noChangeShapeType="1"/>
          </p:cNvSpPr>
          <p:nvPr/>
        </p:nvSpPr>
        <p:spPr bwMode="auto">
          <a:xfrm>
            <a:off x="1257300" y="3128963"/>
            <a:ext cx="1014413" cy="19526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61" name="Line 16"/>
          <p:cNvSpPr>
            <a:spLocks noChangeShapeType="1"/>
          </p:cNvSpPr>
          <p:nvPr/>
        </p:nvSpPr>
        <p:spPr bwMode="auto">
          <a:xfrm>
            <a:off x="1824038" y="3067050"/>
            <a:ext cx="614362" cy="1714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62" name="Line 17"/>
          <p:cNvSpPr>
            <a:spLocks noChangeShapeType="1"/>
          </p:cNvSpPr>
          <p:nvPr/>
        </p:nvSpPr>
        <p:spPr bwMode="auto">
          <a:xfrm flipH="1">
            <a:off x="1157288" y="1628775"/>
            <a:ext cx="185737" cy="3429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63" name="Line 18"/>
          <p:cNvSpPr>
            <a:spLocks noChangeShapeType="1"/>
          </p:cNvSpPr>
          <p:nvPr/>
        </p:nvSpPr>
        <p:spPr bwMode="auto">
          <a:xfrm>
            <a:off x="1657350" y="1628775"/>
            <a:ext cx="200025" cy="3571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64" name="Line 19"/>
          <p:cNvSpPr>
            <a:spLocks noChangeShapeType="1"/>
          </p:cNvSpPr>
          <p:nvPr/>
        </p:nvSpPr>
        <p:spPr bwMode="auto">
          <a:xfrm>
            <a:off x="1143000" y="2071688"/>
            <a:ext cx="0" cy="15430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65" name="Line 20"/>
          <p:cNvSpPr>
            <a:spLocks noChangeShapeType="1"/>
          </p:cNvSpPr>
          <p:nvPr/>
        </p:nvSpPr>
        <p:spPr bwMode="auto">
          <a:xfrm>
            <a:off x="1852613" y="2081213"/>
            <a:ext cx="0" cy="152876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66" name="Oval 21"/>
          <p:cNvSpPr>
            <a:spLocks noChangeArrowheads="1"/>
          </p:cNvSpPr>
          <p:nvPr/>
        </p:nvSpPr>
        <p:spPr bwMode="auto">
          <a:xfrm>
            <a:off x="257175" y="3543300"/>
            <a:ext cx="2614613" cy="1128713"/>
          </a:xfrm>
          <a:prstGeom prst="ellipse">
            <a:avLst/>
          </a:prstGeom>
          <a:solidFill>
            <a:srgbClr val="5D87A1">
              <a:alpha val="50195"/>
            </a:srgbClr>
          </a:solidFill>
          <a:ln w="127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pic>
        <p:nvPicPr>
          <p:cNvPr id="35867" name="Picture 23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3" y="3814763"/>
            <a:ext cx="2333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68" name="Group 24"/>
          <p:cNvGrpSpPr>
            <a:grpSpLocks/>
          </p:cNvGrpSpPr>
          <p:nvPr/>
        </p:nvGrpSpPr>
        <p:grpSpPr bwMode="auto">
          <a:xfrm>
            <a:off x="1160463" y="3778250"/>
            <a:ext cx="357187" cy="347663"/>
            <a:chOff x="4113" y="3011"/>
            <a:chExt cx="225" cy="219"/>
          </a:xfrm>
        </p:grpSpPr>
        <p:pic>
          <p:nvPicPr>
            <p:cNvPr id="35950" name="Picture 25" descr="Untitled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3" y="3043"/>
              <a:ext cx="15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51" name="Picture 26" descr="Untitled-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25" y="3011"/>
              <a:ext cx="11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69" name="Group 32"/>
          <p:cNvGrpSpPr>
            <a:grpSpLocks/>
          </p:cNvGrpSpPr>
          <p:nvPr/>
        </p:nvGrpSpPr>
        <p:grpSpPr bwMode="auto">
          <a:xfrm>
            <a:off x="1312863" y="3930650"/>
            <a:ext cx="357187" cy="347663"/>
            <a:chOff x="4113" y="3011"/>
            <a:chExt cx="225" cy="219"/>
          </a:xfrm>
        </p:grpSpPr>
        <p:pic>
          <p:nvPicPr>
            <p:cNvPr id="35948" name="Picture 33" descr="Untitled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3" y="3043"/>
              <a:ext cx="15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49" name="Picture 34" descr="Untitled-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25" y="3011"/>
              <a:ext cx="11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70" name="Group 35"/>
          <p:cNvGrpSpPr>
            <a:grpSpLocks/>
          </p:cNvGrpSpPr>
          <p:nvPr/>
        </p:nvGrpSpPr>
        <p:grpSpPr bwMode="auto">
          <a:xfrm>
            <a:off x="1465263" y="4083050"/>
            <a:ext cx="357187" cy="347663"/>
            <a:chOff x="4113" y="3011"/>
            <a:chExt cx="225" cy="219"/>
          </a:xfrm>
        </p:grpSpPr>
        <p:pic>
          <p:nvPicPr>
            <p:cNvPr id="35946" name="Picture 36" descr="Untitled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3" y="3043"/>
              <a:ext cx="15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47" name="Picture 37" descr="Untitled-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25" y="3011"/>
              <a:ext cx="11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71" name="Picture 38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3" y="3967163"/>
            <a:ext cx="2333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2" name="Picture 39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3613" y="4119563"/>
            <a:ext cx="2333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3" name="Picture 40" descr="Untitled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1188" y="3763963"/>
            <a:ext cx="255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4" name="Picture 41" descr="Untitled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3588" y="3916363"/>
            <a:ext cx="255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5" name="Picture 42" descr="Untitled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85988" y="4068763"/>
            <a:ext cx="255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76" name="Text Box 46"/>
          <p:cNvSpPr txBox="1">
            <a:spLocks noChangeArrowheads="1"/>
          </p:cNvSpPr>
          <p:nvPr/>
        </p:nvSpPr>
        <p:spPr bwMode="auto">
          <a:xfrm>
            <a:off x="992188" y="857250"/>
            <a:ext cx="105727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326A89"/>
                </a:solidFill>
              </a:rPr>
              <a:t>Visibility</a:t>
            </a:r>
          </a:p>
        </p:txBody>
      </p:sp>
      <p:sp>
        <p:nvSpPr>
          <p:cNvPr id="35877" name="Line 47"/>
          <p:cNvSpPr>
            <a:spLocks noChangeShapeType="1"/>
          </p:cNvSpPr>
          <p:nvPr/>
        </p:nvSpPr>
        <p:spPr bwMode="auto">
          <a:xfrm flipH="1">
            <a:off x="4167188" y="1624013"/>
            <a:ext cx="185737" cy="3429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78" name="Line 48"/>
          <p:cNvSpPr>
            <a:spLocks noChangeShapeType="1"/>
          </p:cNvSpPr>
          <p:nvPr/>
        </p:nvSpPr>
        <p:spPr bwMode="auto">
          <a:xfrm>
            <a:off x="4667250" y="1624013"/>
            <a:ext cx="200025" cy="35718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79" name="Line 49"/>
          <p:cNvSpPr>
            <a:spLocks noChangeShapeType="1"/>
          </p:cNvSpPr>
          <p:nvPr/>
        </p:nvSpPr>
        <p:spPr bwMode="auto">
          <a:xfrm>
            <a:off x="4152900" y="2066925"/>
            <a:ext cx="0" cy="15430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80" name="Line 50"/>
          <p:cNvSpPr>
            <a:spLocks noChangeShapeType="1"/>
          </p:cNvSpPr>
          <p:nvPr/>
        </p:nvSpPr>
        <p:spPr bwMode="auto">
          <a:xfrm>
            <a:off x="4862513" y="2076450"/>
            <a:ext cx="0" cy="15287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81" name="Oval 51"/>
          <p:cNvSpPr>
            <a:spLocks noChangeArrowheads="1"/>
          </p:cNvSpPr>
          <p:nvPr/>
        </p:nvSpPr>
        <p:spPr bwMode="auto">
          <a:xfrm>
            <a:off x="3267075" y="3538538"/>
            <a:ext cx="2614613" cy="1128712"/>
          </a:xfrm>
          <a:prstGeom prst="ellipse">
            <a:avLst/>
          </a:prstGeom>
          <a:solidFill>
            <a:srgbClr val="5D87A1">
              <a:alpha val="50195"/>
            </a:srgbClr>
          </a:solidFill>
          <a:ln w="127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pic>
        <p:nvPicPr>
          <p:cNvPr id="35882" name="Picture 52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8713" y="3810000"/>
            <a:ext cx="23336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83" name="Group 53"/>
          <p:cNvGrpSpPr>
            <a:grpSpLocks/>
          </p:cNvGrpSpPr>
          <p:nvPr/>
        </p:nvGrpSpPr>
        <p:grpSpPr bwMode="auto">
          <a:xfrm>
            <a:off x="4170363" y="3773488"/>
            <a:ext cx="357187" cy="347662"/>
            <a:chOff x="4113" y="3011"/>
            <a:chExt cx="225" cy="219"/>
          </a:xfrm>
        </p:grpSpPr>
        <p:pic>
          <p:nvPicPr>
            <p:cNvPr id="35944" name="Picture 54" descr="Untitled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3" y="3043"/>
              <a:ext cx="15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45" name="Picture 55" descr="Untitled-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25" y="3011"/>
              <a:ext cx="11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84" name="Group 61"/>
          <p:cNvGrpSpPr>
            <a:grpSpLocks/>
          </p:cNvGrpSpPr>
          <p:nvPr/>
        </p:nvGrpSpPr>
        <p:grpSpPr bwMode="auto">
          <a:xfrm>
            <a:off x="4322763" y="3925888"/>
            <a:ext cx="357187" cy="347662"/>
            <a:chOff x="4113" y="3011"/>
            <a:chExt cx="225" cy="219"/>
          </a:xfrm>
        </p:grpSpPr>
        <p:pic>
          <p:nvPicPr>
            <p:cNvPr id="35942" name="Picture 62" descr="Untitled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3" y="3043"/>
              <a:ext cx="15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43" name="Picture 63" descr="Untitled-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25" y="3011"/>
              <a:ext cx="11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85" name="Group 64"/>
          <p:cNvGrpSpPr>
            <a:grpSpLocks/>
          </p:cNvGrpSpPr>
          <p:nvPr/>
        </p:nvGrpSpPr>
        <p:grpSpPr bwMode="auto">
          <a:xfrm>
            <a:off x="4475163" y="4078288"/>
            <a:ext cx="357187" cy="347662"/>
            <a:chOff x="4113" y="3011"/>
            <a:chExt cx="225" cy="219"/>
          </a:xfrm>
        </p:grpSpPr>
        <p:pic>
          <p:nvPicPr>
            <p:cNvPr id="35940" name="Picture 65" descr="Untitled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3" y="3043"/>
              <a:ext cx="15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41" name="Picture 66" descr="Untitled-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25" y="3011"/>
              <a:ext cx="11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86" name="Picture 67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1113" y="3962400"/>
            <a:ext cx="23336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7" name="Picture 68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3513" y="4114800"/>
            <a:ext cx="23336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8" name="Picture 69" descr="Untitled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1088" y="3759200"/>
            <a:ext cx="255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9" name="Picture 70" descr="Untitled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3488" y="3911600"/>
            <a:ext cx="255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90" name="Picture 71" descr="Untitled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5888" y="4064000"/>
            <a:ext cx="255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91" name="Text Box 75"/>
          <p:cNvSpPr txBox="1">
            <a:spLocks noChangeArrowheads="1"/>
          </p:cNvSpPr>
          <p:nvPr/>
        </p:nvSpPr>
        <p:spPr bwMode="auto">
          <a:xfrm>
            <a:off x="3563938" y="852488"/>
            <a:ext cx="2087562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326A89"/>
                </a:solidFill>
              </a:rPr>
              <a:t>Transparent In-Line</a:t>
            </a:r>
          </a:p>
        </p:txBody>
      </p:sp>
      <p:sp>
        <p:nvSpPr>
          <p:cNvPr id="35892" name="Line 76"/>
          <p:cNvSpPr>
            <a:spLocks noChangeShapeType="1"/>
          </p:cNvSpPr>
          <p:nvPr/>
        </p:nvSpPr>
        <p:spPr bwMode="auto">
          <a:xfrm flipH="1">
            <a:off x="7173913" y="1619250"/>
            <a:ext cx="185737" cy="3429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93" name="Line 77"/>
          <p:cNvSpPr>
            <a:spLocks noChangeShapeType="1"/>
          </p:cNvSpPr>
          <p:nvPr/>
        </p:nvSpPr>
        <p:spPr bwMode="auto">
          <a:xfrm>
            <a:off x="7673975" y="1619250"/>
            <a:ext cx="200025" cy="3571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94" name="Line 78"/>
          <p:cNvSpPr>
            <a:spLocks noChangeShapeType="1"/>
          </p:cNvSpPr>
          <p:nvPr/>
        </p:nvSpPr>
        <p:spPr bwMode="auto">
          <a:xfrm>
            <a:off x="7159625" y="2062163"/>
            <a:ext cx="0" cy="15430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95" name="Line 79"/>
          <p:cNvSpPr>
            <a:spLocks noChangeShapeType="1"/>
          </p:cNvSpPr>
          <p:nvPr/>
        </p:nvSpPr>
        <p:spPr bwMode="auto">
          <a:xfrm>
            <a:off x="7869238" y="2071688"/>
            <a:ext cx="0" cy="152876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96" name="Oval 80"/>
          <p:cNvSpPr>
            <a:spLocks noChangeArrowheads="1"/>
          </p:cNvSpPr>
          <p:nvPr/>
        </p:nvSpPr>
        <p:spPr bwMode="auto">
          <a:xfrm>
            <a:off x="6273800" y="3533775"/>
            <a:ext cx="2614613" cy="1128713"/>
          </a:xfrm>
          <a:prstGeom prst="ellipse">
            <a:avLst/>
          </a:prstGeom>
          <a:solidFill>
            <a:srgbClr val="5D87A1">
              <a:alpha val="50195"/>
            </a:srgbClr>
          </a:solidFill>
          <a:ln w="127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pic>
        <p:nvPicPr>
          <p:cNvPr id="35897" name="Picture 81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5438" y="3805238"/>
            <a:ext cx="2333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98" name="Group 82"/>
          <p:cNvGrpSpPr>
            <a:grpSpLocks/>
          </p:cNvGrpSpPr>
          <p:nvPr/>
        </p:nvGrpSpPr>
        <p:grpSpPr bwMode="auto">
          <a:xfrm>
            <a:off x="7177088" y="3768725"/>
            <a:ext cx="357187" cy="347663"/>
            <a:chOff x="4113" y="3011"/>
            <a:chExt cx="225" cy="219"/>
          </a:xfrm>
        </p:grpSpPr>
        <p:pic>
          <p:nvPicPr>
            <p:cNvPr id="35938" name="Picture 83" descr="Untitled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3" y="3043"/>
              <a:ext cx="15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39" name="Picture 84" descr="Untitled-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25" y="3011"/>
              <a:ext cx="11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99" name="Group 89"/>
          <p:cNvGrpSpPr>
            <a:grpSpLocks/>
          </p:cNvGrpSpPr>
          <p:nvPr/>
        </p:nvGrpSpPr>
        <p:grpSpPr bwMode="auto">
          <a:xfrm>
            <a:off x="7329488" y="3921125"/>
            <a:ext cx="357187" cy="347663"/>
            <a:chOff x="4113" y="3011"/>
            <a:chExt cx="225" cy="219"/>
          </a:xfrm>
        </p:grpSpPr>
        <p:pic>
          <p:nvPicPr>
            <p:cNvPr id="35936" name="Picture 90" descr="Untitled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3" y="3043"/>
              <a:ext cx="15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37" name="Picture 91" descr="Untitled-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25" y="3011"/>
              <a:ext cx="11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900" name="Group 92"/>
          <p:cNvGrpSpPr>
            <a:grpSpLocks/>
          </p:cNvGrpSpPr>
          <p:nvPr/>
        </p:nvGrpSpPr>
        <p:grpSpPr bwMode="auto">
          <a:xfrm>
            <a:off x="7481888" y="4073525"/>
            <a:ext cx="357187" cy="347663"/>
            <a:chOff x="4113" y="3011"/>
            <a:chExt cx="225" cy="219"/>
          </a:xfrm>
        </p:grpSpPr>
        <p:pic>
          <p:nvPicPr>
            <p:cNvPr id="35934" name="Picture 93" descr="Untitled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3" y="3043"/>
              <a:ext cx="15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35" name="Picture 94" descr="Untitled-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25" y="3011"/>
              <a:ext cx="11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901" name="Picture 95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7838" y="3957638"/>
            <a:ext cx="2333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02" name="Picture 96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0238" y="4110038"/>
            <a:ext cx="2333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03" name="Picture 97" descr="Untitled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7813" y="3754438"/>
            <a:ext cx="255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04" name="Picture 98" descr="Untitled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50213" y="3906838"/>
            <a:ext cx="255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05" name="Picture 99" descr="Untitled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2613" y="4059238"/>
            <a:ext cx="255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06" name="Text Box 102"/>
          <p:cNvSpPr txBox="1">
            <a:spLocks noChangeArrowheads="1"/>
          </p:cNvSpPr>
          <p:nvPr/>
        </p:nvSpPr>
        <p:spPr bwMode="auto">
          <a:xfrm>
            <a:off x="6472238" y="847725"/>
            <a:ext cx="22828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326A89"/>
                </a:solidFill>
              </a:rPr>
              <a:t>Firewall Replacement</a:t>
            </a:r>
          </a:p>
        </p:txBody>
      </p:sp>
      <p:sp>
        <p:nvSpPr>
          <p:cNvPr id="35907" name="AutoShape 105"/>
          <p:cNvSpPr>
            <a:spLocks noChangeArrowheads="1"/>
          </p:cNvSpPr>
          <p:nvPr/>
        </p:nvSpPr>
        <p:spPr bwMode="auto">
          <a:xfrm>
            <a:off x="130175" y="4897438"/>
            <a:ext cx="2840038" cy="1317625"/>
          </a:xfrm>
          <a:prstGeom prst="roundRect">
            <a:avLst>
              <a:gd name="adj" fmla="val 6505"/>
            </a:avLst>
          </a:prstGeom>
          <a:solidFill>
            <a:schemeClr val="bg1">
              <a:alpha val="14902"/>
            </a:schemeClr>
          </a:solidFill>
          <a:ln w="28575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pPr marL="171450" indent="-171450" eaLnBrk="0" hangingPunct="0"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•"/>
            </a:pPr>
            <a:r>
              <a:rPr lang="en-US" sz="1400">
                <a:solidFill>
                  <a:srgbClr val="326A89"/>
                </a:solidFill>
              </a:rPr>
              <a:t>Application, user and content visibility without inline deployment</a:t>
            </a:r>
          </a:p>
        </p:txBody>
      </p:sp>
      <p:sp>
        <p:nvSpPr>
          <p:cNvPr id="35908" name="AutoShape 106"/>
          <p:cNvSpPr>
            <a:spLocks noChangeArrowheads="1"/>
          </p:cNvSpPr>
          <p:nvPr/>
        </p:nvSpPr>
        <p:spPr bwMode="auto">
          <a:xfrm>
            <a:off x="3140075" y="4897438"/>
            <a:ext cx="2840038" cy="1317625"/>
          </a:xfrm>
          <a:prstGeom prst="roundRect">
            <a:avLst>
              <a:gd name="adj" fmla="val 4458"/>
            </a:avLst>
          </a:prstGeom>
          <a:solidFill>
            <a:schemeClr val="bg1">
              <a:alpha val="14902"/>
            </a:schemeClr>
          </a:solidFill>
          <a:ln w="28575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pPr marL="171450" indent="-171450" eaLnBrk="0" hangingPunct="0"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•"/>
            </a:pPr>
            <a:r>
              <a:rPr lang="en-US" sz="1400">
                <a:solidFill>
                  <a:srgbClr val="326A89"/>
                </a:solidFill>
              </a:rPr>
              <a:t>IPS with app visibility &amp; control</a:t>
            </a:r>
          </a:p>
          <a:p>
            <a:pPr marL="171450" indent="-171450" eaLnBrk="0" hangingPunct="0"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•"/>
            </a:pPr>
            <a:r>
              <a:rPr lang="en-US" sz="1400">
                <a:solidFill>
                  <a:srgbClr val="326A89"/>
                </a:solidFill>
              </a:rPr>
              <a:t>Consolidation of IPS &amp; URL filtering</a:t>
            </a:r>
          </a:p>
        </p:txBody>
      </p:sp>
      <p:sp>
        <p:nvSpPr>
          <p:cNvPr id="35909" name="AutoShape 107"/>
          <p:cNvSpPr>
            <a:spLocks noChangeArrowheads="1"/>
          </p:cNvSpPr>
          <p:nvPr/>
        </p:nvSpPr>
        <p:spPr bwMode="auto">
          <a:xfrm>
            <a:off x="6146800" y="4897438"/>
            <a:ext cx="2840038" cy="1317625"/>
          </a:xfrm>
          <a:prstGeom prst="roundRect">
            <a:avLst>
              <a:gd name="adj" fmla="val 5181"/>
            </a:avLst>
          </a:prstGeom>
          <a:solidFill>
            <a:schemeClr val="bg1">
              <a:alpha val="14902"/>
            </a:schemeClr>
          </a:solidFill>
          <a:ln w="28575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pPr marL="171450" indent="-171450" eaLnBrk="0" hangingPunct="0"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•"/>
            </a:pPr>
            <a:r>
              <a:rPr lang="en-US" sz="1400">
                <a:solidFill>
                  <a:srgbClr val="326A89"/>
                </a:solidFill>
              </a:rPr>
              <a:t>Firewall replacement with app visibility &amp; control</a:t>
            </a:r>
          </a:p>
          <a:p>
            <a:pPr marL="171450" indent="-171450" eaLnBrk="0" hangingPunct="0"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•"/>
            </a:pPr>
            <a:r>
              <a:rPr lang="en-US" sz="1400">
                <a:solidFill>
                  <a:srgbClr val="326A89"/>
                </a:solidFill>
              </a:rPr>
              <a:t>Firewall + IPS</a:t>
            </a:r>
          </a:p>
          <a:p>
            <a:pPr marL="171450" indent="-171450" eaLnBrk="0" hangingPunct="0"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•"/>
            </a:pPr>
            <a:r>
              <a:rPr lang="en-US" sz="1400">
                <a:solidFill>
                  <a:srgbClr val="326A89"/>
                </a:solidFill>
              </a:rPr>
              <a:t>Firewall + IPS + URL filtering</a:t>
            </a:r>
          </a:p>
        </p:txBody>
      </p:sp>
      <p:pic>
        <p:nvPicPr>
          <p:cNvPr id="35910" name="Picture 112" descr="Untitled-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5350" y="2916238"/>
            <a:ext cx="43815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1" name="Picture 113" descr="Untitled-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8538" y="1895475"/>
            <a:ext cx="338137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2" name="Picture 114" descr="Untitled-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6325" y="1255713"/>
            <a:ext cx="8318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3" name="Picture 115" descr="Untitled-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44925" y="2762250"/>
            <a:ext cx="615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4" name="Picture 116" descr="Untitled-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20838" y="2916238"/>
            <a:ext cx="43815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5" name="Picture 117" descr="Untitled-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5413" y="3189288"/>
            <a:ext cx="43815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6" name="Picture 118" descr="Untitled-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6763" y="3189288"/>
            <a:ext cx="43815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7" name="Picture 119" descr="Untitled-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5788" y="2870200"/>
            <a:ext cx="4381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8" name="Picture 120" descr="Untitled-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870200"/>
            <a:ext cx="4381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9" name="Picture 124" descr="Untitled-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68463" y="1895475"/>
            <a:ext cx="338137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0" name="Picture 125" descr="Untitled-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14788" y="1892300"/>
            <a:ext cx="338137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1" name="Picture 126" descr="Untitled-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84713" y="1892300"/>
            <a:ext cx="338137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2" name="Picture 127" descr="Untitled-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3575" y="1895475"/>
            <a:ext cx="33813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3" name="Picture 128" descr="Untitled-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83500" y="1895475"/>
            <a:ext cx="33813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4" name="Picture 129" descr="Untitled-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3525" y="1233488"/>
            <a:ext cx="8318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5" name="Picture 130" descr="Untitled-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02475" y="1231900"/>
            <a:ext cx="8318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6" name="Picture 131" descr="Untitled-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79638" y="3140075"/>
            <a:ext cx="615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7" name="Picture 132" descr="Untitled-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89463" y="2762250"/>
            <a:ext cx="615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8" name="Picture 133" descr="Untitled-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23075" y="2360613"/>
            <a:ext cx="615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29" name="Picture 134" descr="Untitled-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67613" y="2360613"/>
            <a:ext cx="615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30" name="Picture 135" descr="Untitled-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54088" y="2324100"/>
            <a:ext cx="3921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31" name="Picture 136" descr="Untitled-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1475" y="2324100"/>
            <a:ext cx="39211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32" name="Picture 137" descr="Untitled-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92563" y="2324100"/>
            <a:ext cx="3921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33" name="Picture 138" descr="Untitled-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8200" y="2324100"/>
            <a:ext cx="39211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1257300" y="44450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4" name="Picture 81" descr="Untitled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2638" y="4262438"/>
            <a:ext cx="2333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© 2010 Palo Alto Networks. Proprietary and Confidential.</a:t>
            </a:r>
          </a:p>
        </p:txBody>
      </p:sp>
      <p:sp>
        <p:nvSpPr>
          <p:cNvPr id="21506" name="Rectangle 5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91055F5A-C5F7-4ED5-9079-048010DF17BE}" type="slidenum">
              <a:rPr lang="en-US" smtClean="0"/>
              <a:pPr/>
              <a:t>39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21507" name="Rectangle 36"/>
          <p:cNvSpPr>
            <a:spLocks noChangeArrowheads="1"/>
          </p:cNvSpPr>
          <p:nvPr/>
        </p:nvSpPr>
        <p:spPr bwMode="auto">
          <a:xfrm>
            <a:off x="25400" y="6350000"/>
            <a:ext cx="7366000" cy="419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pic>
        <p:nvPicPr>
          <p:cNvPr id="21508" name="Picture 19" descr="preso_ac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1155700"/>
            <a:ext cx="499745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>
                <a:ea typeface="ＭＳ Ｐゴシック" charset="-128"/>
              </a:rPr>
              <a:t>Comprehensive View of Applications, Users &amp; Content</a:t>
            </a:r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5289550" y="869950"/>
            <a:ext cx="3751263" cy="904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228600" lvl="1" indent="-114300" algn="ctr" eaLnBrk="0" hangingPunct="0">
              <a:lnSpc>
                <a:spcPct val="90000"/>
              </a:lnSpc>
              <a:spcBef>
                <a:spcPct val="30000"/>
              </a:spcBef>
              <a:spcAft>
                <a:spcPct val="5000"/>
              </a:spcAft>
              <a:buClr>
                <a:srgbClr val="004167"/>
              </a:buClr>
              <a:buSzPct val="80000"/>
              <a:buFont typeface="Times" pitchFamily="18" charset="0"/>
              <a:buChar char="-"/>
            </a:pPr>
            <a:endParaRPr lang="en-US" sz="900">
              <a:solidFill>
                <a:srgbClr val="004167"/>
              </a:solidFill>
            </a:endParaRPr>
          </a:p>
        </p:txBody>
      </p:sp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63500" y="6397625"/>
            <a:ext cx="2143125" cy="27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altLang="ja-JP" sz="1400">
                <a:solidFill>
                  <a:srgbClr val="004167"/>
                </a:solidFill>
                <a:ea typeface="ＭＳ Ｐゴシック" charset="-128"/>
              </a:rPr>
              <a:t>Filter on Facebook-base </a:t>
            </a:r>
            <a:endParaRPr lang="en-US" sz="1400">
              <a:solidFill>
                <a:srgbClr val="004167"/>
              </a:solidFill>
            </a:endParaRPr>
          </a:p>
        </p:txBody>
      </p:sp>
      <p:sp>
        <p:nvSpPr>
          <p:cNvPr id="21512" name="Line 14"/>
          <p:cNvSpPr>
            <a:spLocks noChangeShapeType="1"/>
          </p:cNvSpPr>
          <p:nvPr/>
        </p:nvSpPr>
        <p:spPr bwMode="auto">
          <a:xfrm flipV="1">
            <a:off x="258763" y="6381750"/>
            <a:ext cx="156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1513" name="Line 15"/>
          <p:cNvSpPr>
            <a:spLocks noChangeShapeType="1"/>
          </p:cNvSpPr>
          <p:nvPr/>
        </p:nvSpPr>
        <p:spPr bwMode="auto">
          <a:xfrm flipH="1" flipV="1">
            <a:off x="957263" y="2652713"/>
            <a:ext cx="31750" cy="3721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14300" y="833438"/>
            <a:ext cx="6134100" cy="6024562"/>
            <a:chOff x="160" y="525"/>
            <a:chExt cx="3864" cy="3795"/>
          </a:xfrm>
        </p:grpSpPr>
        <p:sp>
          <p:nvSpPr>
            <p:cNvPr id="21522" name="Rectangle 22"/>
            <p:cNvSpPr>
              <a:spLocks noChangeArrowheads="1"/>
            </p:cNvSpPr>
            <p:nvPr/>
          </p:nvSpPr>
          <p:spPr bwMode="auto">
            <a:xfrm>
              <a:off x="160" y="525"/>
              <a:ext cx="3864" cy="3304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21523" name="Picture 21" descr="ACC_preso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78" y="822"/>
              <a:ext cx="2846" cy="3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4" name="Text Box 10"/>
            <p:cNvSpPr txBox="1">
              <a:spLocks noChangeArrowheads="1"/>
            </p:cNvSpPr>
            <p:nvPr/>
          </p:nvSpPr>
          <p:spPr bwMode="auto">
            <a:xfrm>
              <a:off x="1706" y="4034"/>
              <a:ext cx="1319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altLang="ja-JP" sz="1400">
                  <a:solidFill>
                    <a:srgbClr val="004167"/>
                  </a:solidFill>
                  <a:ea typeface="ＭＳ Ｐゴシック" charset="-128"/>
                </a:rPr>
                <a:t>Filter on Facebook-base</a:t>
              </a:r>
              <a:br>
                <a:rPr lang="en-US" altLang="ja-JP" sz="1400">
                  <a:solidFill>
                    <a:srgbClr val="004167"/>
                  </a:solidFill>
                  <a:ea typeface="ＭＳ Ｐゴシック" charset="-128"/>
                </a:rPr>
              </a:br>
              <a:r>
                <a:rPr lang="en-US" altLang="ja-JP" sz="1400">
                  <a:solidFill>
                    <a:srgbClr val="004167"/>
                  </a:solidFill>
                  <a:ea typeface="ＭＳ Ｐゴシック" charset="-128"/>
                </a:rPr>
                <a:t>and user cook</a:t>
              </a:r>
              <a:endParaRPr lang="en-US" sz="1400">
                <a:solidFill>
                  <a:srgbClr val="004167"/>
                </a:solidFill>
              </a:endParaRPr>
            </a:p>
          </p:txBody>
        </p:sp>
        <p:sp>
          <p:nvSpPr>
            <p:cNvPr id="21525" name="Line 11"/>
            <p:cNvSpPr>
              <a:spLocks noChangeShapeType="1"/>
            </p:cNvSpPr>
            <p:nvPr/>
          </p:nvSpPr>
          <p:spPr bwMode="auto">
            <a:xfrm flipV="1">
              <a:off x="1741" y="4028"/>
              <a:ext cx="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26" name="Line 12"/>
            <p:cNvSpPr>
              <a:spLocks noChangeShapeType="1"/>
            </p:cNvSpPr>
            <p:nvPr/>
          </p:nvSpPr>
          <p:spPr bwMode="auto">
            <a:xfrm flipH="1" flipV="1">
              <a:off x="2377" y="3699"/>
              <a:ext cx="0" cy="3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54000" y="884238"/>
            <a:ext cx="8559800" cy="5961062"/>
            <a:chOff x="160" y="573"/>
            <a:chExt cx="5392" cy="3755"/>
          </a:xfrm>
        </p:grpSpPr>
        <p:sp>
          <p:nvSpPr>
            <p:cNvPr id="21517" name="Rectangle 31"/>
            <p:cNvSpPr>
              <a:spLocks noChangeArrowheads="1"/>
            </p:cNvSpPr>
            <p:nvPr/>
          </p:nvSpPr>
          <p:spPr bwMode="auto">
            <a:xfrm>
              <a:off x="160" y="573"/>
              <a:ext cx="5392" cy="3240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21518" name="Picture 24" descr="ACC_User"/>
            <p:cNvPicPr>
              <a:picLocks noChangeAspect="1" noChangeArrowheads="1"/>
            </p:cNvPicPr>
            <p:nvPr/>
          </p:nvPicPr>
          <p:blipFill>
            <a:blip r:embed="rId5"/>
            <a:srcRect l="3458" t="18524" r="30376" b="36526"/>
            <a:stretch>
              <a:fillRect/>
            </a:stretch>
          </p:blipFill>
          <p:spPr bwMode="auto">
            <a:xfrm>
              <a:off x="2844" y="1910"/>
              <a:ext cx="2543" cy="1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9" name="Text Box 8"/>
            <p:cNvSpPr txBox="1">
              <a:spLocks noChangeArrowheads="1"/>
            </p:cNvSpPr>
            <p:nvPr/>
          </p:nvSpPr>
          <p:spPr bwMode="auto">
            <a:xfrm>
              <a:off x="3128" y="4042"/>
              <a:ext cx="1208" cy="28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altLang="ja-JP" sz="1400">
                  <a:solidFill>
                    <a:srgbClr val="004167"/>
                  </a:solidFill>
                  <a:ea typeface="ＭＳ Ｐゴシック" charset="-128"/>
                </a:rPr>
                <a:t>Remove Facebook to </a:t>
              </a:r>
              <a:br>
                <a:rPr lang="en-US" altLang="ja-JP" sz="1400">
                  <a:solidFill>
                    <a:srgbClr val="004167"/>
                  </a:solidFill>
                  <a:ea typeface="ＭＳ Ｐゴシック" charset="-128"/>
                </a:rPr>
              </a:br>
              <a:r>
                <a:rPr lang="en-US" altLang="ja-JP" sz="1400">
                  <a:solidFill>
                    <a:srgbClr val="004167"/>
                  </a:solidFill>
                  <a:ea typeface="ＭＳ Ｐゴシック" charset="-128"/>
                </a:rPr>
                <a:t>expand view of cook</a:t>
              </a:r>
              <a:endParaRPr lang="en-US" sz="1400">
                <a:solidFill>
                  <a:srgbClr val="004167"/>
                </a:solidFill>
              </a:endParaRPr>
            </a:p>
          </p:txBody>
        </p:sp>
        <p:sp>
          <p:nvSpPr>
            <p:cNvPr id="21520" name="Line 9"/>
            <p:cNvSpPr>
              <a:spLocks noChangeShapeType="1"/>
            </p:cNvSpPr>
            <p:nvPr/>
          </p:nvSpPr>
          <p:spPr bwMode="auto">
            <a:xfrm>
              <a:off x="3163" y="4024"/>
              <a:ext cx="1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21" name="Line 16"/>
            <p:cNvSpPr>
              <a:spLocks noChangeShapeType="1"/>
            </p:cNvSpPr>
            <p:nvPr/>
          </p:nvSpPr>
          <p:spPr bwMode="auto">
            <a:xfrm flipH="1" flipV="1">
              <a:off x="3699" y="3791"/>
              <a:ext cx="0" cy="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15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45225" y="928688"/>
            <a:ext cx="2795588" cy="1624012"/>
          </a:xfrm>
        </p:spPr>
        <p:txBody>
          <a:bodyPr/>
          <a:lstStyle/>
          <a:p>
            <a:r>
              <a:rPr lang="en-US" sz="1600" smtClean="0">
                <a:ea typeface="ＭＳ Ｐゴシック" charset="-128"/>
              </a:rPr>
              <a:t>Application Command Center (ACC)</a:t>
            </a:r>
          </a:p>
          <a:p>
            <a:pPr lvl="1"/>
            <a:r>
              <a:rPr lang="en-US" sz="1400" smtClean="0">
                <a:ea typeface="ＭＳ Ｐゴシック" charset="-128"/>
              </a:rPr>
              <a:t>View applications, URLs, threats, data filtering activity</a:t>
            </a:r>
          </a:p>
          <a:p>
            <a:r>
              <a:rPr lang="en-US" sz="1600" smtClean="0">
                <a:ea typeface="ＭＳ Ｐゴシック" charset="-128"/>
              </a:rPr>
              <a:t>Add/remove filters to achieve desired result </a:t>
            </a:r>
          </a:p>
          <a:p>
            <a:endParaRPr lang="en-US" sz="1600" smtClean="0">
              <a:ea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17200" y="41021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Enterprise 2.0 Applications and Risks Widespread</a:t>
            </a:r>
            <a:endParaRPr lang="en-US" sz="2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2011 Palo Alto Networks. Proprietary and Confidential.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20B4E1A-4FA8-424B-BADD-7F56B869AF29}" type="slidenum">
              <a:rPr lang="en-US" smtClean="0"/>
              <a:pPr>
                <a:defRPr/>
              </a:pPr>
              <a:t>4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2388" y="873125"/>
            <a:ext cx="6081712" cy="1722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indent="-230188" algn="l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Tx/>
              <a:buSzPct val="85000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Palo Alto Networks’ latest Application Usage &amp; Risk Report highlights actual behavior of 1M+ users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 in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ＭＳ Ｐゴシック" pitchFamily="-109" charset="-128"/>
                <a:cs typeface="ＭＳ Ｐゴシック" pitchFamily="-109" charset="-128"/>
              </a:rPr>
              <a:t> +1200 organizations</a:t>
            </a:r>
          </a:p>
          <a:p>
            <a:pPr marL="579438" marR="0" lvl="1" indent="-234950" algn="l" defTabSz="914400" rtl="0" eaLnBrk="0" fontAlgn="base" latinLnBrk="0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Tx/>
              <a:buSzPct val="80000"/>
              <a:buFont typeface="Times" pitchFamily="-109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Enterprise 2.0 applications continue to rise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 for both personal and business use. </a:t>
            </a:r>
            <a:endParaRPr lang="en-US" sz="1400" kern="0" dirty="0" smtClean="0">
              <a:solidFill>
                <a:srgbClr val="326A89"/>
              </a:solidFill>
              <a:latin typeface="+mn-lt"/>
            </a:endParaRPr>
          </a:p>
          <a:p>
            <a:pPr marL="579438" marR="0" lvl="1" indent="-234950" algn="l" defTabSz="914400" rtl="0" eaLnBrk="0" fontAlgn="base" latinLnBrk="0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Tx/>
              <a:buSzPct val="80000"/>
              <a:buFont typeface="Times" pitchFamily="-109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Tunneling and port hopping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 </a:t>
            </a:r>
            <a:r>
              <a:rPr lang="en-US" sz="1400" kern="0" dirty="0" smtClean="0">
                <a:solidFill>
                  <a:srgbClr val="326A89"/>
                </a:solidFill>
                <a:latin typeface="+mn-lt"/>
                <a:ea typeface="ＭＳ Ｐゴシック" pitchFamily="-109" charset="-128"/>
              </a:rPr>
              <a:t>are common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326A89"/>
              </a:solidFill>
              <a:effectLst/>
              <a:uLnTx/>
              <a:uFillTx/>
              <a:latin typeface="+mn-lt"/>
              <a:ea typeface="ＭＳ Ｐゴシック" pitchFamily="-109" charset="-128"/>
            </a:endParaRPr>
          </a:p>
          <a:p>
            <a:pPr marL="579438" marR="0" lvl="1" indent="-234950" algn="l" defTabSz="914400" rtl="0" eaLnBrk="0" fontAlgn="base" latinLnBrk="0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Tx/>
              <a:buSzPct val="80000"/>
              <a:buFont typeface="Times" pitchFamily="-109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Bottom line:  all </a:t>
            </a:r>
            <a:r>
              <a:rPr lang="en-US" sz="1400" kern="0" dirty="0" smtClean="0">
                <a:solidFill>
                  <a:srgbClr val="326A89"/>
                </a:solidFill>
                <a:latin typeface="+mn-lt"/>
                <a:ea typeface="ＭＳ Ｐゴシック" pitchFamily="-109" charset="-128"/>
              </a:rPr>
              <a:t>had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26A89"/>
                </a:solidFill>
                <a:effectLst/>
                <a:uLnTx/>
                <a:uFillTx/>
                <a:latin typeface="+mn-lt"/>
                <a:ea typeface="ＭＳ Ｐゴシック" pitchFamily="-109" charset="-128"/>
              </a:rPr>
              <a:t> firewalls, most had IPS, proxies, &amp; URL filtering – but none of these organizations could control what applications ran on their networks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16905292"/>
              </p:ext>
            </p:extLst>
          </p:nvPr>
        </p:nvGraphicFramePr>
        <p:xfrm>
          <a:off x="203200" y="2940050"/>
          <a:ext cx="5943600" cy="292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834072380"/>
              </p:ext>
            </p:extLst>
          </p:nvPr>
        </p:nvGraphicFramePr>
        <p:xfrm>
          <a:off x="6362700" y="863600"/>
          <a:ext cx="2781300" cy="397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>
                <a:ea typeface="ＭＳ Ｐゴシック" charset="-128"/>
              </a:rPr>
              <a:t>Enables Visibility Into Applications, Users, and Content</a:t>
            </a:r>
            <a:endParaRPr lang="en-US" sz="2400" smtClean="0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6180138"/>
            <a:ext cx="9144000" cy="67786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pic>
        <p:nvPicPr>
          <p:cNvPr id="37891" name="Picture 3" descr="screenshot_05.jpg"/>
          <p:cNvPicPr>
            <a:picLocks noChangeAspect="1"/>
          </p:cNvPicPr>
          <p:nvPr/>
        </p:nvPicPr>
        <p:blipFill>
          <a:blip r:embed="rId2"/>
          <a:srcRect t="1555" b="5643"/>
          <a:stretch>
            <a:fillRect/>
          </a:stretch>
        </p:blipFill>
        <p:spPr bwMode="auto">
          <a:xfrm>
            <a:off x="3959225" y="790575"/>
            <a:ext cx="5118100" cy="6067425"/>
          </a:xfrm>
          <a:prstGeom prst="rect">
            <a:avLst/>
          </a:prstGeom>
          <a:solidFill>
            <a:srgbClr val="F8F8F8"/>
          </a:solidFill>
          <a:ln w="28575">
            <a:solidFill>
              <a:srgbClr val="EAEAEA"/>
            </a:solidFill>
            <a:miter lim="800000"/>
            <a:headEnd/>
            <a:tailEnd/>
          </a:ln>
        </p:spPr>
      </p:pic>
      <p:pic>
        <p:nvPicPr>
          <p:cNvPr id="37892" name="Picture 5" descr="traffic map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833438"/>
            <a:ext cx="3686175" cy="2535237"/>
          </a:xfrm>
          <a:prstGeom prst="rect">
            <a:avLst/>
          </a:prstGeom>
          <a:noFill/>
          <a:ln w="28575">
            <a:solidFill>
              <a:srgbClr val="EAEAEA"/>
            </a:solidFill>
            <a:miter lim="800000"/>
            <a:headEnd/>
            <a:tailEnd/>
          </a:ln>
        </p:spPr>
      </p:pic>
      <p:pic>
        <p:nvPicPr>
          <p:cNvPr id="37893" name="Picture 15" descr="app_browser"/>
          <p:cNvPicPr>
            <a:picLocks noChangeAspect="1" noChangeArrowheads="1"/>
          </p:cNvPicPr>
          <p:nvPr/>
        </p:nvPicPr>
        <p:blipFill>
          <a:blip r:embed="rId4"/>
          <a:srcRect t="19896" r="36467"/>
          <a:stretch>
            <a:fillRect/>
          </a:stretch>
        </p:blipFill>
        <p:spPr bwMode="auto">
          <a:xfrm>
            <a:off x="153988" y="3489325"/>
            <a:ext cx="3717925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24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Administrators and Scopes</a:t>
            </a:r>
          </a:p>
        </p:txBody>
      </p:sp>
      <p:sp>
        <p:nvSpPr>
          <p:cNvPr id="512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Administrative accounts have scopes where their rights apply</a:t>
            </a:r>
            <a:endParaRPr lang="en-US" smtClean="0">
              <a:solidFill>
                <a:srgbClr val="7F7F7F"/>
              </a:solidFill>
            </a:endParaRPr>
          </a:p>
          <a:p>
            <a:pPr lvl="1"/>
            <a:r>
              <a:rPr lang="en-US" smtClean="0"/>
              <a:t>Device level accounts have rights over the entire device</a:t>
            </a:r>
            <a:endParaRPr lang="en-US" smtClean="0">
              <a:solidFill>
                <a:srgbClr val="7F7F7F"/>
              </a:solidFill>
            </a:endParaRPr>
          </a:p>
          <a:p>
            <a:pPr lvl="1"/>
            <a:r>
              <a:rPr lang="en-US" smtClean="0"/>
              <a:t>VSYS level accounts have rights over a specific virtual system</a:t>
            </a:r>
            <a:endParaRPr lang="en-US" smtClean="0">
              <a:solidFill>
                <a:srgbClr val="7F7F7F"/>
              </a:solidFill>
            </a:endParaRPr>
          </a:p>
          <a:p>
            <a:r>
              <a:rPr lang="en-US" smtClean="0"/>
              <a:t>Administrators can be authenticated locally or through RADIUS</a:t>
            </a:r>
            <a:endParaRPr lang="en-US" smtClean="0">
              <a:solidFill>
                <a:srgbClr val="7F7F7F"/>
              </a:solidFill>
            </a:endParaRPr>
          </a:p>
          <a:p>
            <a:r>
              <a:rPr lang="en-US" smtClean="0"/>
              <a:t>Administrators actions are logged in the configuration and system logs</a:t>
            </a:r>
            <a:endParaRPr lang="en-US" smtClean="0">
              <a:solidFill>
                <a:srgbClr val="7F7F7F"/>
              </a:solidFill>
            </a:endParaRPr>
          </a:p>
          <a:p>
            <a:endParaRPr lang="en-US" smtClean="0"/>
          </a:p>
        </p:txBody>
      </p:sp>
      <p:sp>
        <p:nvSpPr>
          <p:cNvPr id="512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512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4F592991-61B4-4A1C-B760-DDE86E948561}" type="slidenum">
              <a:rPr lang="en-US" smtClean="0"/>
              <a:pPr/>
              <a:t>42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650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Role Based Administration</a:t>
            </a:r>
          </a:p>
        </p:txBody>
      </p:sp>
      <p:sp>
        <p:nvSpPr>
          <p:cNvPr id="6147" name="Content Placeholder 4"/>
          <p:cNvSpPr>
            <a:spLocks noGrp="1"/>
          </p:cNvSpPr>
          <p:nvPr>
            <p:ph idx="1"/>
          </p:nvPr>
        </p:nvSpPr>
        <p:spPr>
          <a:xfrm>
            <a:off x="323850" y="1096963"/>
            <a:ext cx="4367213" cy="5049837"/>
          </a:xfrm>
        </p:spPr>
        <p:txBody>
          <a:bodyPr/>
          <a:lstStyle/>
          <a:p>
            <a:r>
              <a:rPr lang="en-US" dirty="0" smtClean="0"/>
              <a:t>Built-in roles: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r>
              <a:rPr lang="en-US" dirty="0" err="1" smtClean="0"/>
              <a:t>Superuser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r>
              <a:rPr lang="en-US" dirty="0" smtClean="0"/>
              <a:t>Device Admin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r>
              <a:rPr lang="en-US" dirty="0" smtClean="0"/>
              <a:t>Read-Only Device Admin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r>
              <a:rPr lang="en-US" dirty="0" err="1" smtClean="0"/>
              <a:t>Vsys</a:t>
            </a:r>
            <a:r>
              <a:rPr lang="en-US" dirty="0" smtClean="0"/>
              <a:t> Admin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r>
              <a:rPr lang="en-US" dirty="0" smtClean="0"/>
              <a:t>Read-Only </a:t>
            </a:r>
            <a:r>
              <a:rPr lang="en-US" dirty="0" err="1" smtClean="0"/>
              <a:t>Vsys</a:t>
            </a:r>
            <a:r>
              <a:rPr lang="en-US" dirty="0" smtClean="0"/>
              <a:t> Admin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/>
              <a:t>User Defined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r>
              <a:rPr lang="en-US" dirty="0" smtClean="0"/>
              <a:t>Based on job function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r>
              <a:rPr lang="en-US" dirty="0" smtClean="0"/>
              <a:t>Can be </a:t>
            </a:r>
            <a:r>
              <a:rPr lang="en-US" dirty="0" err="1" smtClean="0"/>
              <a:t>vsys</a:t>
            </a:r>
            <a:r>
              <a:rPr lang="en-US" dirty="0" smtClean="0"/>
              <a:t> or device wide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r>
              <a:rPr lang="en-US" dirty="0" smtClean="0"/>
              <a:t>Enable, Read-Only and Deny</a:t>
            </a:r>
          </a:p>
        </p:txBody>
      </p:sp>
      <p:sp>
        <p:nvSpPr>
          <p:cNvPr id="614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6149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41EC11E7-5D88-49EE-A79B-8EB4247F2969}" type="slidenum">
              <a:rPr lang="en-US" smtClean="0"/>
              <a:pPr/>
              <a:t>43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 descr="custom role examp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7074" y="894285"/>
            <a:ext cx="3705051" cy="522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703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1040"/>
          </a:xfrm>
        </p:spPr>
        <p:txBody>
          <a:bodyPr/>
          <a:lstStyle/>
          <a:p>
            <a:r>
              <a:rPr lang="en-US" dirty="0" smtClean="0"/>
              <a:t>Dividing Access Control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123633"/>
            <a:ext cx="4040188" cy="639762"/>
          </a:xfrm>
        </p:spPr>
        <p:txBody>
          <a:bodyPr/>
          <a:lstStyle/>
          <a:p>
            <a:r>
              <a:rPr lang="en-US" dirty="0" smtClean="0"/>
              <a:t>VSYS – By object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" y="1981201"/>
            <a:ext cx="4040188" cy="1584960"/>
          </a:xfrm>
        </p:spPr>
        <p:txBody>
          <a:bodyPr/>
          <a:lstStyle/>
          <a:p>
            <a:r>
              <a:rPr lang="en-US" dirty="0" smtClean="0"/>
              <a:t>Zone</a:t>
            </a:r>
          </a:p>
          <a:p>
            <a:r>
              <a:rPr lang="en-US" dirty="0" smtClean="0"/>
              <a:t>VR / </a:t>
            </a:r>
            <a:r>
              <a:rPr lang="en-US" dirty="0" err="1" smtClean="0"/>
              <a:t>Vwire</a:t>
            </a:r>
            <a:r>
              <a:rPr lang="en-US" dirty="0" smtClean="0"/>
              <a:t> / VLAN</a:t>
            </a:r>
          </a:p>
          <a:p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645025" y="1123633"/>
            <a:ext cx="4041775" cy="639762"/>
          </a:xfrm>
        </p:spPr>
        <p:txBody>
          <a:bodyPr/>
          <a:lstStyle/>
          <a:p>
            <a:r>
              <a:rPr lang="en-US" dirty="0" smtClean="0"/>
              <a:t>RBA – By Task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645025" y="1965961"/>
            <a:ext cx="4041775" cy="2270760"/>
          </a:xfrm>
        </p:spPr>
        <p:txBody>
          <a:bodyPr/>
          <a:lstStyle/>
          <a:p>
            <a:r>
              <a:rPr lang="en-US" dirty="0" smtClean="0"/>
              <a:t>Tabs and Nodes</a:t>
            </a:r>
          </a:p>
          <a:p>
            <a:r>
              <a:rPr lang="en-US" dirty="0" smtClean="0"/>
              <a:t>3 Levels of access</a:t>
            </a:r>
          </a:p>
          <a:p>
            <a:pPr lvl="1"/>
            <a:r>
              <a:rPr lang="en-US" dirty="0" smtClean="0"/>
              <a:t>No Access</a:t>
            </a:r>
          </a:p>
          <a:p>
            <a:pPr lvl="1"/>
            <a:r>
              <a:rPr lang="en-US" dirty="0" smtClean="0"/>
              <a:t>Read Only</a:t>
            </a:r>
          </a:p>
          <a:p>
            <a:pPr lvl="1"/>
            <a:r>
              <a:rPr lang="en-US" dirty="0" smtClean="0"/>
              <a:t>Read - Write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980A8DD-D155-4112-805A-EEF1867B6B74}" type="slidenum">
              <a:rPr lang="en-US" smtClean="0"/>
              <a:pPr>
                <a:defRPr/>
              </a:pPr>
              <a:t>44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81000" y="3794760"/>
            <a:ext cx="1569720" cy="2301240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VSYS A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lang="en-US" dirty="0" smtClean="0"/>
              <a:t>User </a:t>
            </a:r>
            <a:r>
              <a:rPr lang="en-US" dirty="0" err="1" smtClean="0"/>
              <a:t>Vwire</a:t>
            </a:r>
            <a:endParaRPr lang="en-US" dirty="0" smtClean="0"/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lang="en-US" dirty="0" smtClean="0"/>
              <a:t>E1/3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E1/4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lang="en-US" dirty="0" smtClean="0"/>
              <a:t>Inbound zone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Outbound zone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164080" y="3810000"/>
            <a:ext cx="1569720" cy="2270760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VSYS B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lang="en-US" dirty="0" smtClean="0"/>
              <a:t>Default VR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lang="en-US" dirty="0" smtClean="0"/>
              <a:t>E1/5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E1/6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lang="en-US" dirty="0" smtClean="0"/>
              <a:t>Internet zone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LAN zone</a:t>
            </a:r>
          </a:p>
        </p:txBody>
      </p:sp>
      <p:pic>
        <p:nvPicPr>
          <p:cNvPr id="1026" name="Picture 5" descr="nav-b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2440" y="4195386"/>
            <a:ext cx="4263390" cy="36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4" descr="network menu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1520" y="4663440"/>
            <a:ext cx="14097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37" descr="rulebase men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7960" y="4724400"/>
            <a:ext cx="15621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3537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1116"/>
          <a:stretch>
            <a:fillRect/>
          </a:stretch>
        </p:blipFill>
        <p:spPr bwMode="auto">
          <a:xfrm>
            <a:off x="524105" y="758284"/>
            <a:ext cx="7928513" cy="470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Upgrade PAN-OS</a:t>
            </a:r>
            <a:endParaRPr lang="en-US" sz="2400" i="1" smtClean="0"/>
          </a:p>
        </p:txBody>
      </p:sp>
      <p:sp>
        <p:nvSpPr>
          <p:cNvPr id="7170" name="Rectangle 4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29A3F7AC-5253-4D44-A547-7335C1CDC4EF}" type="slidenum">
              <a:rPr lang="en-US" smtClean="0"/>
              <a:pPr/>
              <a:t>45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9" name="Line Callout 2 (Accent Bar) 8"/>
          <p:cNvSpPr/>
          <p:nvPr/>
        </p:nvSpPr>
        <p:spPr bwMode="auto">
          <a:xfrm>
            <a:off x="3876336" y="5498440"/>
            <a:ext cx="1219200" cy="720197"/>
          </a:xfrm>
          <a:prstGeom prst="accentCallout2">
            <a:avLst>
              <a:gd name="adj1" fmla="val 18750"/>
              <a:gd name="adj2" fmla="val -8333"/>
              <a:gd name="adj3" fmla="val 20208"/>
              <a:gd name="adj4" fmla="val -67739"/>
              <a:gd name="adj5" fmla="val -68515"/>
              <a:gd name="adj6" fmla="val -7441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Check for New Software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Line Callout 2 (Accent Bar) 9"/>
          <p:cNvSpPr/>
          <p:nvPr/>
        </p:nvSpPr>
        <p:spPr bwMode="auto">
          <a:xfrm>
            <a:off x="314797" y="5685469"/>
            <a:ext cx="1219200" cy="510909"/>
          </a:xfrm>
          <a:prstGeom prst="accentCallout2">
            <a:avLst>
              <a:gd name="adj1" fmla="val 12470"/>
              <a:gd name="adj2" fmla="val 106141"/>
              <a:gd name="adj3" fmla="val -135358"/>
              <a:gd name="adj4" fmla="val 119103"/>
              <a:gd name="adj5" fmla="val -134113"/>
              <a:gd name="adj6" fmla="val 15675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Import Software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Line Callout 2 (Accent Bar) 10"/>
          <p:cNvSpPr/>
          <p:nvPr/>
        </p:nvSpPr>
        <p:spPr bwMode="auto">
          <a:xfrm>
            <a:off x="7542549" y="5512527"/>
            <a:ext cx="1219200" cy="720197"/>
          </a:xfrm>
          <a:prstGeom prst="accentCallout2">
            <a:avLst>
              <a:gd name="adj1" fmla="val 18750"/>
              <a:gd name="adj2" fmla="val -8333"/>
              <a:gd name="adj3" fmla="val 42835"/>
              <a:gd name="adj4" fmla="val -75024"/>
              <a:gd name="adj5" fmla="val -76899"/>
              <a:gd name="adj6" fmla="val -25885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Install Imported Software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75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t="1585"/>
          <a:stretch>
            <a:fillRect/>
          </a:stretch>
        </p:blipFill>
        <p:spPr bwMode="auto">
          <a:xfrm>
            <a:off x="555244" y="768096"/>
            <a:ext cx="7896226" cy="467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Applications, </a:t>
            </a:r>
            <a:r>
              <a:rPr lang="en-US" sz="2400" dirty="0" smtClean="0"/>
              <a:t>Threats, and Antivirus</a:t>
            </a:r>
            <a:endParaRPr lang="en-US" sz="2400" i="1" dirty="0" smtClean="0"/>
          </a:p>
        </p:txBody>
      </p:sp>
      <p:sp>
        <p:nvSpPr>
          <p:cNvPr id="8194" name="Rectangle 4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AEEF89F2-F3F5-47BF-8307-606427BB5ECC}" type="slidenum">
              <a:rPr lang="en-US" smtClean="0"/>
              <a:pPr/>
              <a:t>46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10" name="Line Callout 2 (Accent Bar) 9"/>
          <p:cNvSpPr/>
          <p:nvPr/>
        </p:nvSpPr>
        <p:spPr bwMode="auto">
          <a:xfrm>
            <a:off x="2408766" y="5585366"/>
            <a:ext cx="1219200" cy="510909"/>
          </a:xfrm>
          <a:prstGeom prst="accentCallout2">
            <a:avLst>
              <a:gd name="adj1" fmla="val 12470"/>
              <a:gd name="adj2" fmla="val 106141"/>
              <a:gd name="adj3" fmla="val -312369"/>
              <a:gd name="adj4" fmla="val 102713"/>
              <a:gd name="adj5" fmla="val -578097"/>
              <a:gd name="adj6" fmla="val 36500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Import Content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Line Callout 2 (Accent Bar) 13"/>
          <p:cNvSpPr/>
          <p:nvPr/>
        </p:nvSpPr>
        <p:spPr bwMode="auto">
          <a:xfrm>
            <a:off x="7345680" y="5493981"/>
            <a:ext cx="1082040" cy="720197"/>
          </a:xfrm>
          <a:prstGeom prst="accentCallout2">
            <a:avLst>
              <a:gd name="adj1" fmla="val 18750"/>
              <a:gd name="adj2" fmla="val -8333"/>
              <a:gd name="adj3" fmla="val -119559"/>
              <a:gd name="adj4" fmla="val -84694"/>
              <a:gd name="adj5" fmla="val -110838"/>
              <a:gd name="adj6" fmla="val -26870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Schedule URL Update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Line Callout 2 (Accent Bar) 14"/>
          <p:cNvSpPr/>
          <p:nvPr/>
        </p:nvSpPr>
        <p:spPr bwMode="auto">
          <a:xfrm>
            <a:off x="284310" y="5508639"/>
            <a:ext cx="1754802" cy="720197"/>
          </a:xfrm>
          <a:prstGeom prst="accentCallout2">
            <a:avLst>
              <a:gd name="adj1" fmla="val 12470"/>
              <a:gd name="adj2" fmla="val 106141"/>
              <a:gd name="adj3" fmla="val -190360"/>
              <a:gd name="adj4" fmla="val 82309"/>
              <a:gd name="adj5" fmla="val -399199"/>
              <a:gd name="adj6" fmla="val 10343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Schedule and Check for New Content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Line Callout 2 (Accent Bar) 16"/>
          <p:cNvSpPr/>
          <p:nvPr/>
        </p:nvSpPr>
        <p:spPr bwMode="auto">
          <a:xfrm>
            <a:off x="4636854" y="5501416"/>
            <a:ext cx="1553634" cy="720197"/>
          </a:xfrm>
          <a:prstGeom prst="accentCallout2">
            <a:avLst>
              <a:gd name="adj1" fmla="val 12470"/>
              <a:gd name="adj2" fmla="val 106141"/>
              <a:gd name="adj3" fmla="val -167674"/>
              <a:gd name="adj4" fmla="val 177859"/>
              <a:gd name="adj5" fmla="val -402656"/>
              <a:gd name="adj6" fmla="val 18907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Install Imported Content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8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Weekly Content Update</a:t>
            </a:r>
            <a:endParaRPr lang="en-US" dirty="0"/>
          </a:p>
        </p:txBody>
      </p:sp>
      <p:pic>
        <p:nvPicPr>
          <p:cNvPr id="6" name="Content Placeholder 5" descr="Screen shot 2011-04-04 at 19.06.1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6" b="-3396"/>
          <a:stretch>
            <a:fillRect/>
          </a:stretch>
        </p:blipFill>
        <p:spPr>
          <a:xfrm>
            <a:off x="165101" y="1096963"/>
            <a:ext cx="8978900" cy="49609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47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92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Weekly Content Update</a:t>
            </a:r>
            <a:endParaRPr lang="en-US" dirty="0"/>
          </a:p>
        </p:txBody>
      </p:sp>
      <p:pic>
        <p:nvPicPr>
          <p:cNvPr id="6" name="Content Placeholder 5" descr="Screen shot 2011-04-04 at 19.06.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23" b="-5923"/>
          <a:stretch>
            <a:fillRect/>
          </a:stretch>
        </p:blipFill>
        <p:spPr>
          <a:xfrm>
            <a:off x="407987" y="978755"/>
            <a:ext cx="8736013" cy="524424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48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83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5273" y="2470150"/>
            <a:ext cx="6255327" cy="914400"/>
          </a:xfrm>
        </p:spPr>
        <p:txBody>
          <a:bodyPr/>
          <a:lstStyle/>
          <a:p>
            <a:r>
              <a:rPr lang="en-US" dirty="0" smtClean="0"/>
              <a:t>Panorama 4.0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Revolution</a:t>
            </a:r>
          </a:p>
        </p:txBody>
      </p:sp>
    </p:spTree>
    <p:extLst>
      <p:ext uri="{BB962C8B-B14F-4D97-AF65-F5344CB8AC3E}">
        <p14:creationId xmlns:p14="http://schemas.microsoft.com/office/powerpoint/2010/main" val="18142269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Sharing: Browser-based Sharing Grows</a:t>
            </a:r>
          </a:p>
        </p:txBody>
      </p:sp>
      <p:sp>
        <p:nvSpPr>
          <p:cNvPr id="44035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4522788" y="3293795"/>
            <a:ext cx="4621212" cy="2835275"/>
          </a:xfrm>
        </p:spPr>
        <p:txBody>
          <a:bodyPr/>
          <a:lstStyle/>
          <a:p>
            <a:r>
              <a:rPr lang="en-US" sz="1600" dirty="0"/>
              <a:t>80 </a:t>
            </a:r>
            <a:r>
              <a:rPr lang="en-US" sz="1600" dirty="0" err="1"/>
              <a:t>filesharing</a:t>
            </a:r>
            <a:r>
              <a:rPr lang="en-US" sz="1600" dirty="0"/>
              <a:t> applications (23 P2P, 49 BB, 9 other) consuming 323 TB (24%)</a:t>
            </a:r>
          </a:p>
          <a:p>
            <a:r>
              <a:rPr lang="en-US" sz="1600" dirty="0" err="1"/>
              <a:t>Xunlei</a:t>
            </a:r>
            <a:r>
              <a:rPr lang="en-US" sz="1600" dirty="0"/>
              <a:t>, 5</a:t>
            </a:r>
            <a:r>
              <a:rPr lang="en-US" sz="1600" baseline="30000" dirty="0"/>
              <a:t>th</a:t>
            </a:r>
            <a:r>
              <a:rPr lang="en-US" sz="1600" dirty="0"/>
              <a:t> most popular P2P consumed 203 TB – 15% of overall BW</a:t>
            </a:r>
          </a:p>
          <a:p>
            <a:r>
              <a:rPr lang="en-US" sz="1600" dirty="0"/>
              <a:t>Business benefits: easier to move large files, central source of Linux binaries</a:t>
            </a:r>
          </a:p>
          <a:p>
            <a:r>
              <a:rPr lang="en-US" sz="1600" dirty="0"/>
              <a:t>Outbound risks: Data loss is the primary business risk </a:t>
            </a:r>
          </a:p>
          <a:p>
            <a:r>
              <a:rPr lang="en-US" sz="1600" dirty="0"/>
              <a:t>Inbound risks: Mariposa is propagated across P2P (and MSN)</a:t>
            </a:r>
          </a:p>
        </p:txBody>
      </p:sp>
      <p:sp>
        <p:nvSpPr>
          <p:cNvPr id="44036" name="Rectangle 21"/>
          <p:cNvSpPr>
            <a:spLocks noChangeArrowheads="1"/>
          </p:cNvSpPr>
          <p:nvPr/>
        </p:nvSpPr>
        <p:spPr bwMode="auto">
          <a:xfrm>
            <a:off x="61913" y="1102743"/>
            <a:ext cx="3787775" cy="1554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marL="230188" indent="-230188">
              <a:buSzPct val="85000"/>
              <a:buFont typeface="Times" charset="0"/>
              <a:buChar char="•"/>
            </a:pPr>
            <a:r>
              <a:rPr lang="en-US" dirty="0" err="1">
                <a:solidFill>
                  <a:srgbClr val="316989"/>
                </a:solidFill>
              </a:rPr>
              <a:t>Fileshareing</a:t>
            </a:r>
            <a:r>
              <a:rPr lang="en-US" dirty="0">
                <a:solidFill>
                  <a:srgbClr val="316989"/>
                </a:solidFill>
              </a:rPr>
              <a:t> Trend: Frequency of use and number of applications shifts towards browser-</a:t>
            </a:r>
            <a:r>
              <a:rPr lang="en-US" dirty="0" smtClean="0">
                <a:solidFill>
                  <a:srgbClr val="316989"/>
                </a:solidFill>
              </a:rPr>
              <a:t>based,  coming from P2P</a:t>
            </a:r>
          </a:p>
          <a:p>
            <a:pPr marL="230188" indent="-230188">
              <a:buSzPct val="85000"/>
              <a:buFont typeface="Times" charset="0"/>
              <a:buChar char="•"/>
            </a:pPr>
            <a:r>
              <a:rPr lang="en-US" dirty="0">
                <a:solidFill>
                  <a:srgbClr val="316989"/>
                </a:solidFill>
              </a:rPr>
              <a:t>Use of other </a:t>
            </a:r>
            <a:r>
              <a:rPr lang="en-US" dirty="0" err="1">
                <a:solidFill>
                  <a:srgbClr val="316989"/>
                </a:solidFill>
              </a:rPr>
              <a:t>filesharing</a:t>
            </a:r>
            <a:r>
              <a:rPr lang="en-US" dirty="0">
                <a:solidFill>
                  <a:srgbClr val="316989"/>
                </a:solidFill>
              </a:rPr>
              <a:t> applications (like FTP) remains steady</a:t>
            </a:r>
          </a:p>
          <a:p>
            <a:pPr marL="230188" indent="-230188">
              <a:buSzPct val="85000"/>
              <a:buFont typeface="Times" charset="0"/>
              <a:buChar char="•"/>
            </a:pPr>
            <a:endParaRPr lang="en-US" dirty="0">
              <a:solidFill>
                <a:srgbClr val="316989"/>
              </a:solidFill>
            </a:endParaRPr>
          </a:p>
        </p:txBody>
      </p:sp>
      <p:pic>
        <p:nvPicPr>
          <p:cNvPr id="44037" name="Picture 32"/>
          <p:cNvPicPr>
            <a:picLocks noChangeAspect="1" noChangeArrowheads="1"/>
          </p:cNvPicPr>
          <p:nvPr/>
        </p:nvPicPr>
        <p:blipFill>
          <a:blip r:embed="rId3"/>
          <a:srcRect r="2251" b="3935"/>
          <a:stretch>
            <a:fillRect/>
          </a:stretch>
        </p:blipFill>
        <p:spPr bwMode="auto">
          <a:xfrm>
            <a:off x="112713" y="2996410"/>
            <a:ext cx="41354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5563" y="930283"/>
            <a:ext cx="5138737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08BC4E-7A90-42C8-8AA1-288F873955C4}" type="slidenum">
              <a:rPr lang="en-US" smtClean="0"/>
              <a:pPr>
                <a:defRPr/>
              </a:pPr>
              <a:t>5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22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Centralized Visibility, Control and Management</a:t>
            </a:r>
            <a:endParaRPr lang="en-US" dirty="0" smtClean="0"/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sz="1800" dirty="0"/>
              <a:t>Centralized policy </a:t>
            </a:r>
            <a:r>
              <a:rPr lang="en-US" sz="1800" dirty="0" smtClean="0"/>
              <a:t>management</a:t>
            </a:r>
            <a:endParaRPr lang="en-US" sz="1800" dirty="0"/>
          </a:p>
          <a:p>
            <a:pPr>
              <a:lnSpc>
                <a:spcPct val="75000"/>
              </a:lnSpc>
            </a:pPr>
            <a:r>
              <a:rPr lang="en-US" sz="1800" dirty="0"/>
              <a:t>Simplifying firewall deployments and </a:t>
            </a:r>
            <a:r>
              <a:rPr lang="en-US" sz="1800" dirty="0" smtClean="0"/>
              <a:t>updates</a:t>
            </a:r>
            <a:endParaRPr lang="en-US" sz="1800" dirty="0"/>
          </a:p>
          <a:p>
            <a:pPr>
              <a:lnSpc>
                <a:spcPct val="75000"/>
              </a:lnSpc>
            </a:pPr>
            <a:r>
              <a:rPr lang="en-US" sz="1800" dirty="0"/>
              <a:t>Centralized logging and </a:t>
            </a:r>
            <a:r>
              <a:rPr lang="en-US" sz="1800" dirty="0" smtClean="0"/>
              <a:t>reporting</a:t>
            </a:r>
            <a:endParaRPr lang="en-US" sz="1800" dirty="0"/>
          </a:p>
          <a:p>
            <a:pPr>
              <a:lnSpc>
                <a:spcPct val="75000"/>
              </a:lnSpc>
            </a:pPr>
            <a:r>
              <a:rPr lang="en-US" sz="1800" dirty="0"/>
              <a:t>Log Storage and High </a:t>
            </a:r>
            <a:r>
              <a:rPr lang="en-US" sz="1800" dirty="0" smtClean="0"/>
              <a:t>Availability</a:t>
            </a:r>
          </a:p>
        </p:txBody>
      </p:sp>
      <p:pic>
        <p:nvPicPr>
          <p:cNvPr id="2" name="Picture 1" descr="Screen shot 2011-04-04 at 18.27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667000"/>
            <a:ext cx="6045200" cy="35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080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Panorama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096963"/>
            <a:ext cx="8412163" cy="1582069"/>
          </a:xfrm>
        </p:spPr>
        <p:txBody>
          <a:bodyPr/>
          <a:lstStyle/>
          <a:p>
            <a:r>
              <a:rPr lang="en-US" dirty="0" smtClean="0"/>
              <a:t>Uses similar interface to devices</a:t>
            </a:r>
          </a:p>
          <a:p>
            <a:r>
              <a:rPr lang="en-US" dirty="0" smtClean="0"/>
              <a:t>“Panorama” tab provides management options for Panorama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980A8DD-D155-4112-805A-EEF1867B6B74}" type="slidenum">
              <a:rPr lang="en-US" smtClean="0"/>
              <a:pPr>
                <a:defRPr/>
              </a:pPr>
              <a:t>51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 descr="panorama-conf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200" y="2455102"/>
            <a:ext cx="8214466" cy="373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020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Panorama Full Rule 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AC67E896-ADE3-47E0-98F9-77A8A5DF1151}" type="slidenum">
              <a:rPr lang="en-US" smtClean="0"/>
              <a:pPr>
                <a:defRPr/>
              </a:pPr>
              <a:t>52</a:t>
            </a:fld>
            <a:r>
              <a:rPr lang="en-US" smtClean="0"/>
              <a:t>   |   </a:t>
            </a:r>
            <a:endParaRPr lang="en-US">
              <a:latin typeface="Garamond" pitchFamily="18" charset="0"/>
            </a:endParaRPr>
          </a:p>
        </p:txBody>
      </p:sp>
      <p:pic>
        <p:nvPicPr>
          <p:cNvPr id="7" name="Picture 6" descr="N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4" y="830261"/>
            <a:ext cx="3170667" cy="5100639"/>
          </a:xfrm>
          <a:prstGeom prst="rect">
            <a:avLst/>
          </a:prstGeom>
        </p:spPr>
      </p:pic>
      <p:pic>
        <p:nvPicPr>
          <p:cNvPr id="8" name="Picture 7" descr="Screen shot 2011-01-29 at 18.37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56" y="877159"/>
            <a:ext cx="3323008" cy="50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454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Policy</a:t>
            </a:r>
            <a:br>
              <a:rPr lang="en-US" dirty="0" smtClean="0"/>
            </a:br>
            <a:r>
              <a:rPr lang="en-US" sz="1800" dirty="0" smtClean="0"/>
              <a:t>Shared Rules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914400"/>
            <a:ext cx="8412163" cy="5151437"/>
          </a:xfrm>
        </p:spPr>
        <p:txBody>
          <a:bodyPr/>
          <a:lstStyle/>
          <a:p>
            <a:r>
              <a:rPr lang="en-US" dirty="0" smtClean="0"/>
              <a:t>Panorama Policy </a:t>
            </a:r>
            <a:r>
              <a:rPr lang="en-US" dirty="0" err="1" smtClean="0"/>
              <a:t>rulebases</a:t>
            </a:r>
            <a:r>
              <a:rPr lang="en-US" dirty="0" smtClean="0"/>
              <a:t> are tied to Device Groups</a:t>
            </a:r>
          </a:p>
          <a:p>
            <a:r>
              <a:rPr lang="en-US" b="1" dirty="0" smtClean="0"/>
              <a:t>No </a:t>
            </a:r>
            <a:r>
              <a:rPr lang="en-US" b="1" dirty="0"/>
              <a:t>concept </a:t>
            </a:r>
            <a:r>
              <a:rPr lang="en-US" dirty="0"/>
              <a:t>of </a:t>
            </a:r>
            <a:r>
              <a:rPr lang="en-US" dirty="0" smtClean="0"/>
              <a:t>global </a:t>
            </a:r>
            <a:r>
              <a:rPr lang="en-US" dirty="0"/>
              <a:t>rules </a:t>
            </a:r>
            <a:r>
              <a:rPr lang="en-US" dirty="0" smtClean="0"/>
              <a:t>which apply to all </a:t>
            </a:r>
            <a:r>
              <a:rPr lang="en-US" dirty="0"/>
              <a:t>managed </a:t>
            </a:r>
            <a:r>
              <a:rPr lang="en-US" dirty="0" smtClean="0"/>
              <a:t>devices</a:t>
            </a:r>
          </a:p>
          <a:p>
            <a:r>
              <a:rPr lang="en-US" dirty="0" smtClean="0"/>
              <a:t>Pre/Post-rules </a:t>
            </a:r>
            <a:r>
              <a:rPr lang="en-US" b="1" dirty="0" smtClean="0"/>
              <a:t>cannot</a:t>
            </a:r>
            <a:r>
              <a:rPr lang="en-US" dirty="0" smtClean="0"/>
              <a:t> be edited inside firewall once pushed</a:t>
            </a:r>
          </a:p>
          <a:p>
            <a:pPr lvl="1"/>
            <a:r>
              <a:rPr lang="en-US" dirty="0" smtClean="0"/>
              <a:t>This is true even when in device specific context inside Panorama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867" y="3371717"/>
            <a:ext cx="5602803" cy="28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5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</a:t>
            </a:r>
            <a:r>
              <a:rPr lang="en-US" dirty="0" smtClean="0"/>
              <a:t>: Shared Policy</a:t>
            </a:r>
            <a:br>
              <a:rPr lang="en-US" dirty="0" smtClean="0"/>
            </a:br>
            <a:r>
              <a:rPr lang="en-US" sz="1800" dirty="0" smtClean="0"/>
              <a:t>Targets</a:t>
            </a:r>
            <a:endParaRPr lang="en-US" sz="1800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05800" cy="1265237"/>
          </a:xfrm>
        </p:spPr>
        <p:txBody>
          <a:bodyPr/>
          <a:lstStyle/>
          <a:p>
            <a:r>
              <a:rPr lang="en-US" dirty="0" smtClean="0"/>
              <a:t>Rules </a:t>
            </a:r>
            <a:r>
              <a:rPr lang="en-US" dirty="0"/>
              <a:t>can be “targeted” to individual devices</a:t>
            </a:r>
          </a:p>
          <a:p>
            <a:pPr lvl="2"/>
            <a:r>
              <a:rPr lang="en-US" dirty="0"/>
              <a:t>Targets can be negated</a:t>
            </a: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94" y="1555034"/>
            <a:ext cx="7856226" cy="464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4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and Commit</a:t>
            </a:r>
            <a:endParaRPr lang="en-US" dirty="0"/>
          </a:p>
        </p:txBody>
      </p:sp>
      <p:pic>
        <p:nvPicPr>
          <p:cNvPr id="6" name="Content Placeholder 5" descr="rama-preview-rules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58" y="1503122"/>
            <a:ext cx="8852032" cy="2968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980A8DD-D155-4112-805A-EEF1867B6B74}" type="slidenum">
              <a:rPr lang="en-US" smtClean="0"/>
              <a:pPr>
                <a:defRPr/>
              </a:pPr>
              <a:t>55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7" name="Picture 6" descr="rama-managed-device.png"/>
          <p:cNvPicPr>
            <a:picLocks noChangeAspect="1"/>
          </p:cNvPicPr>
          <p:nvPr/>
        </p:nvPicPr>
        <p:blipFill>
          <a:blip r:embed="rId4" cstate="print"/>
          <a:srcRect l="71053" t="23502" b="42966"/>
          <a:stretch>
            <a:fillRect/>
          </a:stretch>
        </p:blipFill>
        <p:spPr>
          <a:xfrm>
            <a:off x="5153779" y="4641904"/>
            <a:ext cx="2860713" cy="150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323850" y="1096963"/>
            <a:ext cx="8412163" cy="352075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View combined policy for any device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" y="4876800"/>
            <a:ext cx="4514915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dirty="0" smtClean="0">
                <a:solidFill>
                  <a:srgbClr val="004167"/>
                </a:solidFill>
                <a:latin typeface="+mn-lt"/>
              </a:rPr>
              <a:t>Push and Commit device from Panorama managed devices view</a:t>
            </a:r>
          </a:p>
        </p:txBody>
      </p:sp>
    </p:spTree>
    <p:extLst>
      <p:ext uri="{BB962C8B-B14F-4D97-AF65-F5344CB8AC3E}">
        <p14:creationId xmlns:p14="http://schemas.microsoft.com/office/powerpoint/2010/main" val="3198117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0-12-29 at 11.41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600"/>
            <a:ext cx="8763000" cy="924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</a:t>
            </a:r>
            <a:r>
              <a:rPr lang="en-US" dirty="0" smtClean="0"/>
              <a:t>: Comprehensive </a:t>
            </a:r>
            <a:r>
              <a:rPr lang="en-US" dirty="0" err="1" smtClean="0"/>
              <a:t>Config</a:t>
            </a:r>
            <a:r>
              <a:rPr lang="en-US" dirty="0" smtClean="0"/>
              <a:t> Audit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4.0 allows “Comprehensive </a:t>
            </a:r>
            <a:r>
              <a:rPr lang="en-US" dirty="0" err="1" smtClean="0"/>
              <a:t>Config</a:t>
            </a:r>
            <a:r>
              <a:rPr lang="en-US" dirty="0" smtClean="0"/>
              <a:t> Audit”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unning vs. Candidate </a:t>
            </a:r>
            <a:r>
              <a:rPr lang="en-US" dirty="0" err="1" smtClean="0"/>
              <a:t>config</a:t>
            </a:r>
            <a:r>
              <a:rPr lang="en-US" dirty="0" smtClean="0"/>
              <a:t> on both Panorama and firewall</a:t>
            </a:r>
          </a:p>
          <a:p>
            <a:pPr lvl="2"/>
            <a:r>
              <a:rPr lang="en-US" dirty="0" smtClean="0"/>
              <a:t>Can be run on entire device group</a:t>
            </a:r>
          </a:p>
          <a:p>
            <a:r>
              <a:rPr lang="en-US" dirty="0" smtClean="0"/>
              <a:t>Can help to avoid collisions or partially configured device commit</a:t>
            </a:r>
          </a:p>
          <a:p>
            <a:pPr lvl="1"/>
            <a:r>
              <a:rPr lang="en-US" dirty="0" smtClean="0"/>
              <a:t>Will indicate if device candidate </a:t>
            </a:r>
            <a:r>
              <a:rPr lang="en-US" dirty="0" err="1" smtClean="0"/>
              <a:t>config</a:t>
            </a:r>
            <a:r>
              <a:rPr lang="en-US" dirty="0" smtClean="0"/>
              <a:t> exists pre-Commit All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610600" y="4648200"/>
            <a:ext cx="304800" cy="3048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12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Configuration Auditing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167986" y="4510954"/>
            <a:ext cx="8370888" cy="1971675"/>
          </a:xfrm>
        </p:spPr>
        <p:txBody>
          <a:bodyPr/>
          <a:lstStyle/>
          <a:p>
            <a:r>
              <a:rPr lang="en-US" dirty="0" smtClean="0"/>
              <a:t>The diff of the files is displayed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/>
              <a:t>Color codes changes</a:t>
            </a:r>
            <a:endParaRPr lang="en-US" dirty="0" smtClean="0">
              <a:solidFill>
                <a:srgbClr val="7F7F7F"/>
              </a:solidFill>
            </a:endParaRPr>
          </a:p>
          <a:p>
            <a:endParaRPr lang="en-US" dirty="0" smtClean="0"/>
          </a:p>
        </p:txBody>
      </p:sp>
      <p:sp>
        <p:nvSpPr>
          <p:cNvPr id="1024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1024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D1FC791D-EF4A-44FC-9AFC-D0F405309584}" type="slidenum">
              <a:rPr lang="en-US" smtClean="0"/>
              <a:pPr/>
              <a:t>57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8" name="Content Placeholder 7" descr="config-audit2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09243" y="842109"/>
            <a:ext cx="8899692" cy="3069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14" y="4063523"/>
            <a:ext cx="6279906" cy="26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181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Panorama Software Deployment</a:t>
            </a:r>
            <a:endParaRPr lang="en-US" dirty="0"/>
          </a:p>
        </p:txBody>
      </p:sp>
      <p:sp>
        <p:nvSpPr>
          <p:cNvPr id="36" name="Content Placeholder 35"/>
          <p:cNvSpPr>
            <a:spLocks noGrp="1"/>
          </p:cNvSpPr>
          <p:nvPr>
            <p:ph sz="half" idx="1"/>
          </p:nvPr>
        </p:nvSpPr>
        <p:spPr>
          <a:xfrm>
            <a:off x="143228" y="3759201"/>
            <a:ext cx="2870906" cy="2477911"/>
          </a:xfrm>
        </p:spPr>
        <p:txBody>
          <a:bodyPr/>
          <a:lstStyle/>
          <a:p>
            <a:r>
              <a:rPr lang="en-US" sz="1800" dirty="0" smtClean="0"/>
              <a:t>Panorama downloads Software from the Internet</a:t>
            </a:r>
          </a:p>
          <a:p>
            <a:pPr lvl="1"/>
            <a:r>
              <a:rPr lang="en-US" sz="1600" dirty="0" smtClean="0"/>
              <a:t>Content</a:t>
            </a:r>
          </a:p>
          <a:p>
            <a:pPr lvl="1"/>
            <a:r>
              <a:rPr lang="en-US" sz="1600" dirty="0" smtClean="0"/>
              <a:t>PANOS</a:t>
            </a:r>
          </a:p>
          <a:p>
            <a:pPr lvl="1"/>
            <a:r>
              <a:rPr lang="en-US" sz="1600" dirty="0" smtClean="0"/>
              <a:t>Agents</a:t>
            </a:r>
          </a:p>
          <a:p>
            <a:pPr lvl="1"/>
            <a:r>
              <a:rPr lang="en-US" sz="1600" dirty="0" smtClean="0"/>
              <a:t>SSL VPN client</a:t>
            </a:r>
            <a:endParaRPr lang="en-US" sz="1600" dirty="0"/>
          </a:p>
        </p:txBody>
      </p:sp>
      <p:sp>
        <p:nvSpPr>
          <p:cNvPr id="37" name="Content Placeholder 36"/>
          <p:cNvSpPr>
            <a:spLocks noGrp="1"/>
          </p:cNvSpPr>
          <p:nvPr>
            <p:ph sz="half" idx="2"/>
          </p:nvPr>
        </p:nvSpPr>
        <p:spPr>
          <a:xfrm>
            <a:off x="4853693" y="938920"/>
            <a:ext cx="4130675" cy="1149526"/>
          </a:xfrm>
        </p:spPr>
        <p:txBody>
          <a:bodyPr/>
          <a:lstStyle/>
          <a:p>
            <a:r>
              <a:rPr lang="en-US" sz="1600" dirty="0" smtClean="0"/>
              <a:t>Managed Firewalls download content from Panorama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2010 Palo Alto Networks. Proprietary and Confidential	3.1-b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980A8DD-D155-4112-805A-EEF1867B6B74}" type="slidenum">
              <a:rPr lang="en-US" smtClean="0"/>
              <a:pPr>
                <a:defRPr/>
              </a:pPr>
              <a:t>58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1026" name="Documents"/>
          <p:cNvSpPr>
            <a:spLocks noEditPoints="1" noChangeArrowheads="1"/>
          </p:cNvSpPr>
          <p:nvPr/>
        </p:nvSpPr>
        <p:spPr bwMode="auto">
          <a:xfrm>
            <a:off x="2190045" y="1513561"/>
            <a:ext cx="608541" cy="814244"/>
          </a:xfrm>
          <a:custGeom>
            <a:avLst/>
            <a:gdLst>
              <a:gd name="T0" fmla="*/ 0 w 21600"/>
              <a:gd name="T1" fmla="*/ 2800 h 21600"/>
              <a:gd name="T2" fmla="*/ 3468 w 21600"/>
              <a:gd name="T3" fmla="*/ 0 h 21600"/>
              <a:gd name="T4" fmla="*/ 21653 w 21600"/>
              <a:gd name="T5" fmla="*/ 18828 h 21600"/>
              <a:gd name="T6" fmla="*/ 19954 w 21600"/>
              <a:gd name="T7" fmla="*/ 20214 h 21600"/>
              <a:gd name="T8" fmla="*/ 18256 w 21600"/>
              <a:gd name="T9" fmla="*/ 21628 h 21600"/>
              <a:gd name="T10" fmla="*/ 19954 w 21600"/>
              <a:gd name="T11" fmla="*/ 1428 h 21600"/>
              <a:gd name="T12" fmla="*/ 18256 w 21600"/>
              <a:gd name="T13" fmla="*/ 2800 h 21600"/>
              <a:gd name="T14" fmla="*/ 1645 w 21600"/>
              <a:gd name="T15" fmla="*/ 1428 h 21600"/>
              <a:gd name="T16" fmla="*/ 21600 w 21600"/>
              <a:gd name="T17" fmla="*/ 0 h 21600"/>
              <a:gd name="T18" fmla="*/ 10800 w 21600"/>
              <a:gd name="T19" fmla="*/ 0 h 21600"/>
              <a:gd name="T20" fmla="*/ 0 w 21600"/>
              <a:gd name="T21" fmla="*/ 10800 h 21600"/>
              <a:gd name="T22" fmla="*/ 21600 w 21600"/>
              <a:gd name="T23" fmla="*/ 10800 h 21600"/>
              <a:gd name="T24" fmla="*/ 1645 w 21600"/>
              <a:gd name="T25" fmla="*/ 4171 h 21600"/>
              <a:gd name="T26" fmla="*/ 16522 w 21600"/>
              <a:gd name="T27" fmla="*/ 173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T24" t="T25" r="T26" b="T27"/>
            <a:pathLst>
              <a:path w="21600" h="21600" extrusionOk="0">
                <a:moveTo>
                  <a:pt x="0" y="18014"/>
                </a:moveTo>
                <a:lnTo>
                  <a:pt x="0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68" y="1428"/>
                </a:lnTo>
                <a:lnTo>
                  <a:pt x="3468" y="0"/>
                </a:lnTo>
                <a:lnTo>
                  <a:pt x="21653" y="0"/>
                </a:lnTo>
                <a:lnTo>
                  <a:pt x="21653" y="18828"/>
                </a:lnTo>
                <a:lnTo>
                  <a:pt x="19954" y="188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16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  <a:path w="21600" h="21600" extrusionOk="0">
                <a:moveTo>
                  <a:pt x="3486" y="1428"/>
                </a:moveTo>
                <a:lnTo>
                  <a:pt x="19954" y="14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86" y="1428"/>
                </a:lnTo>
                <a:close/>
              </a:path>
              <a:path w="21600" h="21600" extrusionOk="0">
                <a:moveTo>
                  <a:pt x="0" y="18014"/>
                </a:moveTo>
                <a:lnTo>
                  <a:pt x="4434" y="180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8" name="File"/>
          <p:cNvSpPr>
            <a:spLocks noEditPoints="1" noChangeArrowheads="1"/>
          </p:cNvSpPr>
          <p:nvPr/>
        </p:nvSpPr>
        <p:spPr bwMode="auto">
          <a:xfrm>
            <a:off x="440267" y="1729162"/>
            <a:ext cx="903112" cy="564445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smtClean="0"/>
              <a:t>PANOS</a:t>
            </a:r>
            <a:endParaRPr lang="en-US" sz="1200" dirty="0"/>
          </a:p>
        </p:txBody>
      </p:sp>
      <p:pic>
        <p:nvPicPr>
          <p:cNvPr id="1029" name="Picture 5" descr="\\filer1\shares\Departments\EDU\Current Classes\PAN-EDU-201-3.1-Rev-a\Graphics\User ID\Black\night-vision-uniform-black-star-256x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107" y="1150694"/>
            <a:ext cx="575896" cy="5758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82749" y="1715910"/>
            <a:ext cx="742511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Agents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15928" y="2370666"/>
            <a:ext cx="811441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Content</a:t>
            </a:r>
            <a:endParaRPr lang="en-US" sz="1400" dirty="0"/>
          </a:p>
        </p:txBody>
      </p:sp>
      <p:pic>
        <p:nvPicPr>
          <p:cNvPr id="13" name="Picture 14" descr="Untitled-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1917" y="1663454"/>
            <a:ext cx="96837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Untitled-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629" y="2927809"/>
            <a:ext cx="96837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Untitled-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3473" y="4056698"/>
            <a:ext cx="96837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Untitled-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6450" y="5027542"/>
            <a:ext cx="96837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 descr="Untitled-1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95516" y="3503543"/>
            <a:ext cx="96837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803095" y="4165600"/>
            <a:ext cx="1130438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Panorama</a:t>
            </a:r>
            <a:endParaRPr lang="en-US" dirty="0"/>
          </a:p>
        </p:txBody>
      </p:sp>
      <p:cxnSp>
        <p:nvCxnSpPr>
          <p:cNvPr id="20" name="Curved Connector 19"/>
          <p:cNvCxnSpPr>
            <a:stCxn id="1028" idx="5"/>
            <a:endCxn id="17" idx="1"/>
          </p:cNvCxnSpPr>
          <p:nvPr/>
        </p:nvCxnSpPr>
        <p:spPr bwMode="auto">
          <a:xfrm>
            <a:off x="1343379" y="2293607"/>
            <a:ext cx="1452137" cy="1479017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17" idx="3"/>
            <a:endCxn id="13" idx="1"/>
          </p:cNvCxnSpPr>
          <p:nvPr/>
        </p:nvCxnSpPr>
        <p:spPr bwMode="auto">
          <a:xfrm flipV="1">
            <a:off x="3763891" y="1932535"/>
            <a:ext cx="1978026" cy="1840089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7" idx="3"/>
            <a:endCxn id="14" idx="1"/>
          </p:cNvCxnSpPr>
          <p:nvPr/>
        </p:nvCxnSpPr>
        <p:spPr bwMode="auto">
          <a:xfrm flipV="1">
            <a:off x="3763891" y="3196890"/>
            <a:ext cx="2474738" cy="575734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7" idx="3"/>
            <a:endCxn id="15" idx="1"/>
          </p:cNvCxnSpPr>
          <p:nvPr/>
        </p:nvCxnSpPr>
        <p:spPr bwMode="auto">
          <a:xfrm>
            <a:off x="3763891" y="3772624"/>
            <a:ext cx="2429582" cy="553155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17" idx="3"/>
            <a:endCxn id="16" idx="1"/>
          </p:cNvCxnSpPr>
          <p:nvPr/>
        </p:nvCxnSpPr>
        <p:spPr bwMode="auto">
          <a:xfrm>
            <a:off x="3763891" y="3772624"/>
            <a:ext cx="1842559" cy="1523999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751056" y="1975555"/>
            <a:ext cx="888385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Firewall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112301" y="3183466"/>
            <a:ext cx="888385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Firewall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10701" y="4368799"/>
            <a:ext cx="888385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Firewall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46256" y="5362221"/>
            <a:ext cx="888385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Firewall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05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3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49736" y="2470150"/>
            <a:ext cx="6760864" cy="914400"/>
          </a:xfrm>
        </p:spPr>
        <p:txBody>
          <a:bodyPr rIns="132058"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</a:br>
            <a:r>
              <a:rPr lang="en-US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</a:br>
            <a:r>
              <a:rPr lang="en-US" altLang="ja-JP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PANOS APIs</a:t>
            </a:r>
            <a:endParaRPr lang="en-US" sz="3200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337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Browser-based </a:t>
            </a:r>
            <a:r>
              <a:rPr lang="en-US" dirty="0" err="1"/>
              <a:t>Filesharing</a:t>
            </a:r>
            <a:r>
              <a:rPr lang="en-US" dirty="0"/>
              <a:t>: The Next P2P?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98200"/>
            <a:ext cx="8377238" cy="5219700"/>
          </a:xfrm>
        </p:spPr>
        <p:txBody>
          <a:bodyPr/>
          <a:lstStyle/>
          <a:p>
            <a:r>
              <a:rPr lang="en-US" sz="2000" dirty="0"/>
              <a:t>Excluding </a:t>
            </a:r>
            <a:r>
              <a:rPr lang="en-US" sz="2000" dirty="0" err="1"/>
              <a:t>Xunlei</a:t>
            </a:r>
            <a:r>
              <a:rPr lang="en-US" sz="2000" dirty="0"/>
              <a:t>, browser-based </a:t>
            </a:r>
            <a:r>
              <a:rPr lang="en-US" sz="2000" dirty="0" err="1"/>
              <a:t>filesharing</a:t>
            </a:r>
            <a:r>
              <a:rPr lang="en-US" sz="2000" dirty="0"/>
              <a:t> bandwidth is nearly 50% of P2P (22 TB </a:t>
            </a:r>
            <a:r>
              <a:rPr lang="en-US" sz="2000" dirty="0" err="1"/>
              <a:t>vs</a:t>
            </a:r>
            <a:r>
              <a:rPr lang="en-US" sz="2000" dirty="0"/>
              <a:t> 48 TB) </a:t>
            </a:r>
          </a:p>
          <a:p>
            <a:r>
              <a:rPr lang="en-US" sz="2000" dirty="0"/>
              <a:t>Several distinct use cases emerging</a:t>
            </a:r>
          </a:p>
          <a:p>
            <a:pPr lvl="1"/>
            <a:r>
              <a:rPr lang="en-US" sz="1800" dirty="0"/>
              <a:t>Part of infrastructure: </a:t>
            </a:r>
            <a:r>
              <a:rPr lang="en-US" sz="1800" dirty="0" err="1"/>
              <a:t>Box.Net</a:t>
            </a:r>
            <a:endParaRPr lang="en-US" sz="1800" dirty="0"/>
          </a:p>
          <a:p>
            <a:pPr lvl="1"/>
            <a:r>
              <a:rPr lang="en-US" sz="1800" dirty="0"/>
              <a:t>Help get the job done: </a:t>
            </a:r>
            <a:r>
              <a:rPr lang="en-US" sz="1800" dirty="0" err="1"/>
              <a:t>DocStoc</a:t>
            </a:r>
            <a:r>
              <a:rPr lang="en-US" sz="1800" dirty="0"/>
              <a:t>, </a:t>
            </a:r>
            <a:r>
              <a:rPr lang="en-US" sz="1800" dirty="0" err="1"/>
              <a:t>YouSendIt</a:t>
            </a:r>
            <a:r>
              <a:rPr lang="en-US" sz="1800" dirty="0"/>
              <a:t>! </a:t>
            </a:r>
          </a:p>
          <a:p>
            <a:pPr lvl="1"/>
            <a:r>
              <a:rPr lang="en-US" sz="1800" dirty="0"/>
              <a:t>Mass sharing for dummies: </a:t>
            </a:r>
            <a:r>
              <a:rPr lang="en-US" sz="1800" dirty="0" err="1"/>
              <a:t>MegaUpload</a:t>
            </a:r>
            <a:r>
              <a:rPr lang="en-US" sz="1800" dirty="0"/>
              <a:t>, </a:t>
            </a:r>
            <a:r>
              <a:rPr lang="en-US" sz="1800" dirty="0" err="1"/>
              <a:t>MediaFire</a:t>
            </a:r>
            <a:r>
              <a:rPr lang="en-US" sz="1800" dirty="0"/>
              <a:t>, </a:t>
            </a:r>
            <a:r>
              <a:rPr lang="en-US" sz="1800" dirty="0" err="1"/>
              <a:t>RapidShare</a:t>
            </a:r>
            <a:r>
              <a:rPr lang="en-US" sz="1800" dirty="0"/>
              <a:t> 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3267075"/>
            <a:ext cx="89058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6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98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API?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API, an abbreviation of </a:t>
            </a:r>
            <a:r>
              <a:rPr lang="en-US" b="1" i="1" dirty="0"/>
              <a:t>A</a:t>
            </a:r>
            <a:r>
              <a:rPr lang="en-US" i="1" dirty="0" smtClean="0"/>
              <a:t>pplication </a:t>
            </a:r>
            <a:r>
              <a:rPr lang="en-US" b="1" i="1" dirty="0" smtClean="0"/>
              <a:t>P</a:t>
            </a:r>
            <a:r>
              <a:rPr lang="en-US" i="1" dirty="0" smtClean="0"/>
              <a:t>rogramming </a:t>
            </a:r>
            <a:r>
              <a:rPr lang="en-US" b="1" i="1" dirty="0"/>
              <a:t>I</a:t>
            </a:r>
            <a:r>
              <a:rPr lang="en-US" i="1" dirty="0" smtClean="0"/>
              <a:t>nterface</a:t>
            </a:r>
            <a:r>
              <a:rPr lang="en-US" dirty="0"/>
              <a:t>, is a set </a:t>
            </a:r>
            <a:r>
              <a:rPr lang="en-US" dirty="0" smtClean="0"/>
              <a:t>of routines, protocols and tools for building software applications.</a:t>
            </a:r>
          </a:p>
          <a:p>
            <a:r>
              <a:rPr lang="en-US" dirty="0" smtClean="0"/>
              <a:t>Good API’s should provide all the building blocks required for a programmer to assemble them into useful applications (….including documentation!)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60</a:t>
            </a:fld>
            <a:r>
              <a:rPr lang="en-US" smtClean="0"/>
              <a:t>   |   </a:t>
            </a:r>
            <a:endParaRPr lang="en-U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67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58"/>
          <a:lstStyle/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PANOS provides 2 APIs for external system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REST</a:t>
            </a:r>
            <a:r>
              <a:rPr lang="ja-JP" altLang="en-US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API</a:t>
            </a:r>
          </a:p>
          <a:p>
            <a:pPr lvl="1"/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External system can manage device from remote</a:t>
            </a:r>
          </a:p>
          <a:p>
            <a:pPr lvl="1"/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Can show/set/edit/delete the device </a:t>
            </a:r>
            <a:r>
              <a:rPr lang="en-US" altLang="ja-JP" dirty="0" err="1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config</a:t>
            </a:r>
            <a:endParaRPr lang="en-US" altLang="ja-JP" dirty="0" smtClean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lvl="1"/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Can poll ACC/Pre-defined/Custom report from the device</a:t>
            </a:r>
          </a:p>
          <a:p>
            <a:pPr lvl="1"/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User-ID API</a:t>
            </a:r>
          </a:p>
          <a:p>
            <a:pPr lvl="1"/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User-ID integration with external system</a:t>
            </a:r>
          </a:p>
          <a:p>
            <a:pPr lvl="1"/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Can add/delete </a:t>
            </a:r>
            <a:r>
              <a:rPr lang="en-US" altLang="ja-JP" dirty="0" err="1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ip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-username mapping info against UIA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762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58"/>
          <a:lstStyle/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REST API details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5438" y="985838"/>
            <a:ext cx="8567042" cy="5308600"/>
          </a:xfrm>
          <a:ln/>
        </p:spPr>
        <p:txBody>
          <a:bodyPr rIns="132080"/>
          <a:lstStyle/>
          <a:p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External system can connect to the device mgmt interface over SSL</a:t>
            </a:r>
          </a:p>
          <a:p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External system can use</a:t>
            </a:r>
            <a:r>
              <a:rPr lang="ja-JP" altLang="en-US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REST API to see/change device </a:t>
            </a:r>
            <a:r>
              <a:rPr lang="en-US" altLang="ja-JP" sz="2000" dirty="0" err="1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config</a:t>
            </a:r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 AND/OR get report data in XML format</a:t>
            </a:r>
            <a:endParaRPr lang="en-US" altLang="ja-JP" sz="2000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API  communication requires a key generated with admin ID and password info</a:t>
            </a:r>
          </a:p>
          <a:p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SSL connection from external system is treated as general admin web access, so same source address restriction and timeout setting would be applied</a:t>
            </a:r>
            <a:endParaRPr lang="en-US" altLang="ja-JP" sz="2000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5426" y="4640186"/>
            <a:ext cx="11430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5906" y="4496170"/>
            <a:ext cx="596900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Line 17"/>
          <p:cNvSpPr>
            <a:spLocks noChangeShapeType="1"/>
          </p:cNvSpPr>
          <p:nvPr/>
        </p:nvSpPr>
        <p:spPr bwMode="auto">
          <a:xfrm flipH="1" flipV="1">
            <a:off x="2959562" y="5000226"/>
            <a:ext cx="2880320" cy="0"/>
          </a:xfrm>
          <a:prstGeom prst="line">
            <a:avLst/>
          </a:prstGeom>
          <a:noFill/>
          <a:ln w="38100">
            <a:solidFill>
              <a:schemeClr val="tx1">
                <a:alpha val="50195"/>
              </a:schemeClr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4" name="Rectangle 19"/>
          <p:cNvSpPr>
            <a:spLocks/>
          </p:cNvSpPr>
          <p:nvPr/>
        </p:nvSpPr>
        <p:spPr bwMode="auto">
          <a:xfrm>
            <a:off x="3702254" y="5144242"/>
            <a:ext cx="1461296" cy="1569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</a:pPr>
            <a:r>
              <a:rPr lang="en-US" altLang="ja-JP" sz="1200" dirty="0" smtClean="0">
                <a:solidFill>
                  <a:schemeClr val="tx1"/>
                </a:solidFill>
                <a:latin typeface="Lucida Grande" charset="0"/>
                <a:sym typeface="Lucida Grande" charset="0"/>
              </a:rPr>
              <a:t>REST API</a:t>
            </a:r>
            <a:r>
              <a:rPr lang="ja-JP" altLang="en-US" dirty="0">
                <a:solidFill>
                  <a:schemeClr val="tx1"/>
                </a:solidFill>
                <a:latin typeface="Lucida Grande" charset="0"/>
                <a:sym typeface="Lucida Grande" charset="0"/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  <a:latin typeface="Lucida Grande" charset="0"/>
                <a:sym typeface="Lucida Grande" charset="0"/>
              </a:rPr>
              <a:t>over SSL</a:t>
            </a:r>
            <a:endParaRPr lang="en-US" altLang="ja-JP" sz="1200" dirty="0">
              <a:solidFill>
                <a:schemeClr val="tx1"/>
              </a:solidFill>
              <a:latin typeface="Lucida Grande" charset="0"/>
              <a:sym typeface="Lucida Grande" charset="0"/>
            </a:endParaRPr>
          </a:p>
        </p:txBody>
      </p:sp>
      <p:sp>
        <p:nvSpPr>
          <p:cNvPr id="19" name="Rectangle 19"/>
          <p:cNvSpPr>
            <a:spLocks/>
          </p:cNvSpPr>
          <p:nvPr/>
        </p:nvSpPr>
        <p:spPr bwMode="auto">
          <a:xfrm>
            <a:off x="5518485" y="5334105"/>
            <a:ext cx="1607170" cy="209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>
              <a:buClr>
                <a:srgbClr val="FFFFFF"/>
              </a:buClr>
              <a:buSzPct val="100000"/>
            </a:pPr>
            <a:r>
              <a:rPr lang="en-US" altLang="ja-JP" dirty="0" smtClean="0">
                <a:latin typeface="Lucida Grande" charset="0"/>
                <a:sym typeface="Lucida Grande" charset="0"/>
              </a:rPr>
              <a:t>External System</a:t>
            </a:r>
            <a:endParaRPr lang="en-US" altLang="ja-JP" sz="1200" dirty="0">
              <a:solidFill>
                <a:schemeClr val="tx1"/>
              </a:solidFill>
              <a:latin typeface="Lucida Grande" charset="0"/>
              <a:sym typeface="Lucida Grande" charset="0"/>
            </a:endParaRPr>
          </a:p>
        </p:txBody>
      </p:sp>
      <p:sp>
        <p:nvSpPr>
          <p:cNvPr id="16" name="Rectangle 19"/>
          <p:cNvSpPr>
            <a:spLocks/>
          </p:cNvSpPr>
          <p:nvPr/>
        </p:nvSpPr>
        <p:spPr bwMode="auto">
          <a:xfrm>
            <a:off x="3711658" y="4452510"/>
            <a:ext cx="1264128" cy="40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</a:pPr>
            <a:r>
              <a:rPr lang="en-US" altLang="ja-JP" sz="1200" dirty="0" smtClean="0">
                <a:solidFill>
                  <a:schemeClr val="tx1"/>
                </a:solidFill>
                <a:latin typeface="Lucida Grande" charset="0"/>
                <a:sym typeface="Lucida Grande" charset="0"/>
              </a:rPr>
              <a:t>Device </a:t>
            </a:r>
            <a:r>
              <a:rPr lang="en-US" altLang="ja-JP" sz="1200" dirty="0" err="1" smtClean="0">
                <a:solidFill>
                  <a:schemeClr val="tx1"/>
                </a:solidFill>
                <a:latin typeface="Lucida Grande" charset="0"/>
                <a:sym typeface="Lucida Grande" charset="0"/>
              </a:rPr>
              <a:t>Config</a:t>
            </a:r>
            <a:endParaRPr lang="en-US" altLang="ja-JP" sz="1200" dirty="0" smtClean="0">
              <a:solidFill>
                <a:schemeClr val="tx1"/>
              </a:solidFill>
              <a:latin typeface="Lucida Grande" charset="0"/>
              <a:sym typeface="Lucida Grande" charset="0"/>
            </a:endParaRPr>
          </a:p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</a:pPr>
            <a:r>
              <a:rPr lang="en-US" altLang="ja-JP" dirty="0" smtClean="0">
                <a:solidFill>
                  <a:schemeClr val="tx1"/>
                </a:solidFill>
                <a:latin typeface="Lucida Grande" charset="0"/>
                <a:sym typeface="Lucida Grande" charset="0"/>
              </a:rPr>
              <a:t>ACC/Report data</a:t>
            </a:r>
            <a:endParaRPr lang="en-US" altLang="ja-JP" sz="1200" dirty="0">
              <a:solidFill>
                <a:schemeClr val="tx1"/>
              </a:solidFill>
              <a:latin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58"/>
          <a:lstStyle/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REST API samples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299272" y="1770188"/>
            <a:ext cx="8844728" cy="331167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 anchor="ctr">
            <a:spAutoFit/>
          </a:bodyPr>
          <a:lstStyle/>
          <a:p>
            <a:pPr algn="l"/>
            <a:endParaRPr lang="en-US" altLang="ja-JP" sz="1600" dirty="0" smtClean="0">
              <a:solidFill>
                <a:srgbClr val="004167"/>
              </a:solidFill>
            </a:endParaRP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Key  generation request example:</a:t>
            </a: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https://hostname/esp/restapi.esp?type=keygen&amp;user=username&amp;password=password</a:t>
            </a:r>
          </a:p>
          <a:p>
            <a:pPr algn="l"/>
            <a:endParaRPr lang="en-US" altLang="ja-JP" sz="1600" dirty="0" smtClean="0">
              <a:solidFill>
                <a:srgbClr val="004167"/>
              </a:solidFill>
            </a:endParaRP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Key generation response example:</a:t>
            </a: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&lt;response status="success"&gt; </a:t>
            </a: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     &lt;result&gt;</a:t>
            </a: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           &lt;key&gt;k7J335J6hI7nBxIqyfa62sZugWx7ot%2BgzEA9UOnlZRg=&lt;/key&gt;</a:t>
            </a: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      &lt;/result&gt; </a:t>
            </a: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&lt;/response&gt;  </a:t>
            </a:r>
            <a:endParaRPr lang="en-US" altLang="ja-JP" sz="1600" dirty="0">
              <a:solidFill>
                <a:srgbClr val="004167"/>
              </a:solidFill>
              <a:latin typeface="Courier" charset="0"/>
              <a:ea typeface="ＭＳ Ｐゴシック" charset="-128"/>
              <a:sym typeface="Courier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51520" y="1052736"/>
            <a:ext cx="8640960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269875" marR="0" lvl="0" indent="-230188" algn="l" defTabSz="914400" rtl="0" eaLnBrk="1" fontAlgn="base" latinLnBrk="0" hangingPunct="1">
              <a:lnSpc>
                <a:spcPct val="85000"/>
              </a:lnSpc>
              <a:spcBef>
                <a:spcPts val="1500"/>
              </a:spcBef>
              <a:spcAft>
                <a:spcPct val="0"/>
              </a:spcAft>
              <a:buClr>
                <a:srgbClr val="004167"/>
              </a:buClr>
              <a:buSzPct val="85000"/>
              <a:buFont typeface="Times" charset="0"/>
              <a:buChar char="•"/>
              <a:tabLst/>
              <a:defRPr/>
            </a:pPr>
            <a:r>
              <a:rPr lang="en-US" altLang="ja-JP" sz="24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Step 1 : generate Key for API communication</a:t>
            </a:r>
            <a:endParaRPr lang="en-US" altLang="ja-JP" sz="2000" kern="0" dirty="0" smtClean="0">
              <a:solidFill>
                <a:srgbClr val="004167"/>
              </a:solidFill>
              <a:latin typeface="Arial" pitchFamily="34" charset="0"/>
              <a:ea typeface="ＭＳ Ｐゴシック" pitchFamily="50" charset="-128"/>
              <a:cs typeface="Arial" pitchFamily="34" charset="0"/>
              <a:sym typeface="Calibri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88617" y="5331189"/>
            <a:ext cx="6768752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indent="-234950" algn="l">
              <a:spcBef>
                <a:spcPts val="100"/>
              </a:spcBef>
              <a:buClr>
                <a:srgbClr val="004167"/>
              </a:buClr>
              <a:buSzPct val="80000"/>
              <a:buFont typeface="Arial" pitchFamily="34" charset="0"/>
              <a:buChar char="•"/>
            </a:pPr>
            <a:r>
              <a:rPr lang="en-US" altLang="ja-JP" sz="24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Step 2 : specify the </a:t>
            </a:r>
            <a:r>
              <a:rPr lang="en-US" altLang="ja-JP" sz="24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type</a:t>
            </a:r>
            <a:r>
              <a:rPr lang="en-US" altLang="ja-JP" sz="24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[</a:t>
            </a:r>
            <a:r>
              <a:rPr lang="en-US" altLang="ja-JP" sz="2400" i="1" kern="0" dirty="0" err="1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config</a:t>
            </a:r>
            <a:r>
              <a:rPr lang="en-US" altLang="ja-JP" sz="24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| </a:t>
            </a:r>
            <a:r>
              <a:rPr lang="en-US" altLang="ja-JP" sz="24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report</a:t>
            </a:r>
            <a:r>
              <a:rPr lang="en-US" altLang="ja-JP" sz="24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78990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58"/>
          <a:lstStyle/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REST API samples – cont.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323528" y="2319898"/>
            <a:ext cx="8712968" cy="30408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 anchor="ctr">
            <a:spAutoFit/>
          </a:bodyPr>
          <a:lstStyle/>
          <a:p>
            <a:pPr algn="l"/>
            <a:r>
              <a:rPr lang="en-US" altLang="ja-JP" sz="1600" i="1" dirty="0" err="1" smtClean="0">
                <a:solidFill>
                  <a:srgbClr val="004167"/>
                </a:solidFill>
              </a:rPr>
              <a:t>Xpath</a:t>
            </a:r>
            <a:r>
              <a:rPr lang="en-US" altLang="ja-JP" sz="1600" dirty="0" smtClean="0">
                <a:solidFill>
                  <a:srgbClr val="004167"/>
                </a:solidFill>
              </a:rPr>
              <a:t> </a:t>
            </a:r>
            <a:r>
              <a:rPr lang="ja-JP" altLang="en-US" dirty="0" smtClean="0">
                <a:solidFill>
                  <a:srgbClr val="004167"/>
                </a:solidFill>
              </a:rPr>
              <a:t> </a:t>
            </a:r>
            <a:r>
              <a:rPr lang="en-US" altLang="ja-JP" dirty="0" smtClean="0">
                <a:solidFill>
                  <a:srgbClr val="004167"/>
                </a:solidFill>
              </a:rPr>
              <a:t>example</a:t>
            </a:r>
            <a:endParaRPr lang="en-US" altLang="ja-JP" sz="1600" dirty="0" smtClean="0">
              <a:solidFill>
                <a:srgbClr val="004167"/>
              </a:solidFill>
            </a:endParaRPr>
          </a:p>
          <a:p>
            <a:pPr algn="l"/>
            <a:r>
              <a:rPr lang="en-US" altLang="ja-JP" sz="1600" dirty="0" err="1" smtClean="0">
                <a:solidFill>
                  <a:srgbClr val="004167"/>
                </a:solidFill>
              </a:rPr>
              <a:t>xpath</a:t>
            </a:r>
            <a:r>
              <a:rPr lang="en-US" altLang="ja-JP" sz="1600" dirty="0" smtClean="0">
                <a:solidFill>
                  <a:srgbClr val="004167"/>
                </a:solidFill>
              </a:rPr>
              <a:t>=devices/entry/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vsys</a:t>
            </a:r>
            <a:r>
              <a:rPr lang="en-US" altLang="ja-JP" sz="1600" dirty="0" smtClean="0">
                <a:solidFill>
                  <a:srgbClr val="004167"/>
                </a:solidFill>
              </a:rPr>
              <a:t>/entry/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rulebase</a:t>
            </a:r>
            <a:r>
              <a:rPr lang="en-US" altLang="ja-JP" sz="1600" dirty="0" smtClean="0">
                <a:solidFill>
                  <a:srgbClr val="004167"/>
                </a:solidFill>
              </a:rPr>
              <a:t>/security </a:t>
            </a:r>
          </a:p>
          <a:p>
            <a:pPr algn="l"/>
            <a:endParaRPr lang="en-US" altLang="ja-JP" sz="1600" dirty="0" smtClean="0">
              <a:solidFill>
                <a:srgbClr val="004167"/>
              </a:solidFill>
            </a:endParaRPr>
          </a:p>
          <a:p>
            <a:pPr algn="l"/>
            <a:r>
              <a:rPr lang="en-US" altLang="ja-JP" dirty="0" smtClean="0">
                <a:solidFill>
                  <a:srgbClr val="004167"/>
                </a:solidFill>
              </a:rPr>
              <a:t>Example: Get security </a:t>
            </a:r>
            <a:r>
              <a:rPr lang="en-US" altLang="ja-JP" dirty="0" err="1" smtClean="0">
                <a:solidFill>
                  <a:srgbClr val="004167"/>
                </a:solidFill>
              </a:rPr>
              <a:t>rulebase</a:t>
            </a:r>
            <a:r>
              <a:rPr lang="en-US" altLang="ja-JP" dirty="0" smtClean="0">
                <a:solidFill>
                  <a:srgbClr val="004167"/>
                </a:solidFill>
              </a:rPr>
              <a:t> info from device </a:t>
            </a:r>
            <a:r>
              <a:rPr lang="en-US" altLang="ja-JP" dirty="0" err="1" smtClean="0">
                <a:solidFill>
                  <a:srgbClr val="004167"/>
                </a:solidFill>
              </a:rPr>
              <a:t>c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onfig</a:t>
            </a:r>
            <a:endParaRPr lang="en-US" altLang="ja-JP" sz="1600" dirty="0" smtClean="0">
              <a:solidFill>
                <a:srgbClr val="004167"/>
              </a:solidFill>
            </a:endParaRP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https://hostname/esp/restapi.esp?type=config&amp;action=show&amp;key=keyvalue&amp;</a:t>
            </a:r>
            <a:br>
              <a:rPr lang="en-US" altLang="ja-JP" sz="1600" dirty="0" smtClean="0">
                <a:solidFill>
                  <a:srgbClr val="004167"/>
                </a:solidFill>
              </a:rPr>
            </a:br>
            <a:r>
              <a:rPr lang="en-US" altLang="ja-JP" sz="1600" dirty="0" err="1" smtClean="0">
                <a:solidFill>
                  <a:srgbClr val="004167"/>
                </a:solidFill>
              </a:rPr>
              <a:t>xpath</a:t>
            </a:r>
            <a:r>
              <a:rPr lang="en-US" altLang="ja-JP" sz="1600" dirty="0" smtClean="0">
                <a:solidFill>
                  <a:srgbClr val="004167"/>
                </a:solidFill>
              </a:rPr>
              <a:t>=devices/entry/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vsys</a:t>
            </a:r>
            <a:r>
              <a:rPr lang="en-US" altLang="ja-JP" sz="1600" dirty="0" smtClean="0">
                <a:solidFill>
                  <a:srgbClr val="004167"/>
                </a:solidFill>
              </a:rPr>
              <a:t>/entry/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rulebase</a:t>
            </a:r>
            <a:r>
              <a:rPr lang="en-US" altLang="ja-JP" sz="1600" dirty="0" smtClean="0">
                <a:solidFill>
                  <a:srgbClr val="004167"/>
                </a:solidFill>
              </a:rPr>
              <a:t>/security</a:t>
            </a:r>
          </a:p>
          <a:p>
            <a:pPr algn="l"/>
            <a:endParaRPr lang="en-US" altLang="ja-JP" sz="1600" dirty="0">
              <a:solidFill>
                <a:srgbClr val="004167"/>
              </a:solidFill>
            </a:endParaRP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Example: Add 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config</a:t>
            </a:r>
            <a:r>
              <a:rPr lang="en-US" altLang="ja-JP" sz="1600" dirty="0" smtClean="0">
                <a:solidFill>
                  <a:srgbClr val="004167"/>
                </a:solidFill>
              </a:rPr>
              <a:t> to device</a:t>
            </a: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https://hostname/esp/restapi.esp?type=config&amp;action=set&amp;key=keyvalue&amp;xpath=xpath-value&amp;element=element-value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51520" y="928712"/>
            <a:ext cx="8640960" cy="1420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269875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4167"/>
              </a:buClr>
              <a:buSzPct val="85000"/>
              <a:buFont typeface="Times" charset="0"/>
              <a:buChar char="•"/>
              <a:tabLst/>
              <a:defRPr/>
            </a:pPr>
            <a:r>
              <a:rPr lang="en-US" altLang="ja-JP" sz="24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type</a:t>
            </a:r>
            <a:r>
              <a:rPr lang="en-US" altLang="ja-JP" sz="24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= </a:t>
            </a:r>
            <a:r>
              <a:rPr lang="en-US" altLang="ja-JP" sz="2400" i="1" kern="0" dirty="0" err="1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config</a:t>
            </a:r>
            <a:r>
              <a:rPr lang="en-US" altLang="ja-JP" sz="24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 </a:t>
            </a:r>
          </a:p>
          <a:p>
            <a:pPr marL="269875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4167"/>
              </a:buClr>
              <a:buSzPct val="85000"/>
              <a:buFont typeface="Times" charset="0"/>
              <a:buChar char="•"/>
              <a:tabLst/>
              <a:defRPr/>
            </a:pP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Specify the</a:t>
            </a:r>
            <a:r>
              <a:rPr lang="en-US" altLang="ja-JP" sz="20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action</a:t>
            </a: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</a:t>
            </a:r>
            <a:r>
              <a:rPr lang="ja-JP" altLang="en-US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</a:t>
            </a: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[</a:t>
            </a:r>
            <a:r>
              <a:rPr lang="en-US" altLang="ja-JP" sz="20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show | set | edit | delete</a:t>
            </a: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]</a:t>
            </a:r>
          </a:p>
          <a:p>
            <a:pPr marL="727075" lvl="1" indent="-230188" algn="l">
              <a:lnSpc>
                <a:spcPct val="100000"/>
              </a:lnSpc>
              <a:spcBef>
                <a:spcPts val="0"/>
              </a:spcBef>
              <a:buClr>
                <a:srgbClr val="004167"/>
              </a:buClr>
              <a:buSzPct val="85000"/>
              <a:buFont typeface="Times" charset="0"/>
              <a:buChar char="•"/>
            </a:pP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Set each </a:t>
            </a:r>
            <a:r>
              <a:rPr lang="en-US" altLang="ja-JP" sz="2000" kern="0" dirty="0" err="1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config</a:t>
            </a: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item in </a:t>
            </a:r>
            <a:r>
              <a:rPr lang="en-US" altLang="ja-JP" sz="2000" i="1" kern="0" dirty="0" err="1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xpath</a:t>
            </a:r>
            <a:endParaRPr lang="en-US" altLang="ja-JP" sz="2000" kern="0" dirty="0" smtClean="0">
              <a:solidFill>
                <a:srgbClr val="004167"/>
              </a:solidFill>
              <a:latin typeface="Arial" pitchFamily="34" charset="0"/>
              <a:ea typeface="ＭＳ Ｐゴシック" pitchFamily="50" charset="-128"/>
              <a:cs typeface="Arial" pitchFamily="34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65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58"/>
          <a:lstStyle/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REST API samples – cont. 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395536" y="2535922"/>
            <a:ext cx="6671056" cy="30408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 anchor="ctr">
            <a:spAutoFit/>
          </a:bodyPr>
          <a:lstStyle/>
          <a:p>
            <a:pPr algn="l"/>
            <a:endParaRPr lang="en-US" altLang="ja-JP" sz="1600" dirty="0" smtClean="0">
              <a:solidFill>
                <a:srgbClr val="004167"/>
              </a:solidFill>
            </a:endParaRPr>
          </a:p>
          <a:p>
            <a:pPr algn="l"/>
            <a:endParaRPr lang="en-US" altLang="ja-JP" sz="1600" dirty="0">
              <a:solidFill>
                <a:srgbClr val="004167"/>
              </a:solidFill>
            </a:endParaRP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Example : Get  Application Top 5 data from ACC</a:t>
            </a: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https://hostname/esp/restapi.esp?type=report&amp;reporttype=dynamic&amp;</a:t>
            </a:r>
            <a:br>
              <a:rPr lang="en-US" altLang="ja-JP" sz="1600" dirty="0" smtClean="0">
                <a:solidFill>
                  <a:srgbClr val="004167"/>
                </a:solidFill>
              </a:rPr>
            </a:br>
            <a:r>
              <a:rPr lang="en-US" altLang="ja-JP" sz="1600" dirty="0" err="1" smtClean="0">
                <a:solidFill>
                  <a:srgbClr val="004167"/>
                </a:solidFill>
              </a:rPr>
              <a:t>reportname</a:t>
            </a:r>
            <a:r>
              <a:rPr lang="en-US" altLang="ja-JP" sz="1600" dirty="0" smtClean="0">
                <a:solidFill>
                  <a:srgbClr val="004167"/>
                </a:solidFill>
              </a:rPr>
              <a:t>=top-app-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summary&amp;period</a:t>
            </a:r>
            <a:r>
              <a:rPr lang="en-US" altLang="ja-JP" sz="1600" dirty="0" smtClean="0">
                <a:solidFill>
                  <a:srgbClr val="004167"/>
                </a:solidFill>
              </a:rPr>
              <a:t>=last-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hour&amp;topn</a:t>
            </a:r>
            <a:r>
              <a:rPr lang="en-US" altLang="ja-JP" sz="1600" dirty="0" smtClean="0">
                <a:solidFill>
                  <a:srgbClr val="004167"/>
                </a:solidFill>
              </a:rPr>
              <a:t>=5&amp;key=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keyvalue</a:t>
            </a:r>
            <a:r>
              <a:rPr lang="en-US" altLang="ja-JP" sz="1600" dirty="0" smtClean="0">
                <a:solidFill>
                  <a:srgbClr val="004167"/>
                </a:solidFill>
              </a:rPr>
              <a:t> </a:t>
            </a:r>
          </a:p>
          <a:p>
            <a:pPr algn="l"/>
            <a:endParaRPr lang="en-US" altLang="ja-JP" sz="1600" dirty="0" smtClean="0">
              <a:solidFill>
                <a:srgbClr val="004167"/>
              </a:solidFill>
            </a:endParaRP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Example : Get the “top-attackers-summary” data from pre-defined report</a:t>
            </a:r>
          </a:p>
          <a:p>
            <a:pPr algn="l"/>
            <a:r>
              <a:rPr lang="en-US" altLang="ja-JP" sz="1600" dirty="0" smtClean="0">
                <a:solidFill>
                  <a:srgbClr val="004167"/>
                </a:solidFill>
              </a:rPr>
              <a:t>https://hostname/esp/restapi.esp?type=report&amp;reporttype=predefined&amp;</a:t>
            </a:r>
            <a:br>
              <a:rPr lang="en-US" altLang="ja-JP" sz="1600" dirty="0" smtClean="0">
                <a:solidFill>
                  <a:srgbClr val="004167"/>
                </a:solidFill>
              </a:rPr>
            </a:br>
            <a:r>
              <a:rPr lang="en-US" altLang="ja-JP" sz="1600" dirty="0" err="1" smtClean="0">
                <a:solidFill>
                  <a:srgbClr val="004167"/>
                </a:solidFill>
              </a:rPr>
              <a:t>reportname</a:t>
            </a:r>
            <a:r>
              <a:rPr lang="en-US" altLang="ja-JP" sz="1600" dirty="0" smtClean="0">
                <a:solidFill>
                  <a:srgbClr val="004167"/>
                </a:solidFill>
              </a:rPr>
              <a:t>=top-attackers-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summary&amp;key</a:t>
            </a:r>
            <a:r>
              <a:rPr lang="en-US" altLang="ja-JP" sz="1600" dirty="0" smtClean="0">
                <a:solidFill>
                  <a:srgbClr val="004167"/>
                </a:solidFill>
              </a:rPr>
              <a:t>=</a:t>
            </a:r>
            <a:r>
              <a:rPr lang="en-US" altLang="ja-JP" sz="1600" dirty="0" err="1" smtClean="0">
                <a:solidFill>
                  <a:srgbClr val="004167"/>
                </a:solidFill>
              </a:rPr>
              <a:t>keyvalue</a:t>
            </a:r>
            <a:r>
              <a:rPr lang="en-US" altLang="ja-JP" sz="1600" dirty="0" smtClean="0">
                <a:solidFill>
                  <a:srgbClr val="004167"/>
                </a:solidFill>
              </a:rPr>
              <a:t> </a:t>
            </a:r>
          </a:p>
          <a:p>
            <a:pPr algn="l"/>
            <a:endParaRPr lang="en-US" altLang="ja-JP" sz="1600" dirty="0" smtClean="0">
              <a:solidFill>
                <a:srgbClr val="004167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51520" y="980728"/>
            <a:ext cx="8640960" cy="2160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269875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4167"/>
              </a:buClr>
              <a:buSzPct val="85000"/>
              <a:buFont typeface="Times" charset="0"/>
              <a:buChar char="•"/>
              <a:tabLst/>
              <a:defRPr/>
            </a:pPr>
            <a:r>
              <a:rPr lang="en-US" altLang="ja-JP" sz="24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t</a:t>
            </a:r>
            <a:r>
              <a:rPr kumimoji="0" lang="en-US" altLang="ja-JP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ype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= </a:t>
            </a:r>
            <a:r>
              <a:rPr kumimoji="0" lang="en-US" altLang="ja-JP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report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rgbClr val="004167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Arial" pitchFamily="34" charset="0"/>
              <a:sym typeface="Calibri" charset="0"/>
            </a:endParaRPr>
          </a:p>
          <a:p>
            <a:pPr marL="727075" lvl="1" indent="-230188" algn="l">
              <a:lnSpc>
                <a:spcPct val="100000"/>
              </a:lnSpc>
              <a:spcBef>
                <a:spcPts val="0"/>
              </a:spcBef>
              <a:buClr>
                <a:srgbClr val="004167"/>
              </a:buClr>
              <a:buSzPct val="85000"/>
              <a:buFont typeface="Times" charset="0"/>
              <a:buChar char="•"/>
            </a:pPr>
            <a:r>
              <a:rPr kumimoji="0" lang="en-US" altLang="ja-JP" sz="2000" b="0" u="none" strike="noStrike" kern="0" cap="none" spc="0" normalizeH="0" baseline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Specify</a:t>
            </a: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the</a:t>
            </a:r>
            <a:r>
              <a:rPr kumimoji="0" lang="en-US" altLang="ja-JP" sz="2000" b="0" i="1" u="none" strike="noStrike" kern="0" cap="none" spc="0" normalizeH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</a:t>
            </a:r>
            <a:r>
              <a:rPr kumimoji="0" lang="en-US" altLang="ja-JP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reporttype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</a:t>
            </a: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[</a:t>
            </a:r>
            <a:r>
              <a:rPr kumimoji="0" lang="en-US" altLang="ja-JP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dynamic</a:t>
            </a:r>
            <a:r>
              <a:rPr lang="en-US" altLang="ja-JP" sz="20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|</a:t>
            </a:r>
            <a:r>
              <a:rPr kumimoji="0" lang="en-US" altLang="ja-JP" sz="2000" b="0" i="1" u="none" strike="noStrike" kern="0" cap="none" spc="0" normalizeH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</a:t>
            </a:r>
            <a:r>
              <a:rPr kumimoji="0" lang="en-US" altLang="ja-JP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predefined</a:t>
            </a:r>
            <a:r>
              <a:rPr kumimoji="0" lang="en-US" altLang="ja-JP" sz="2000" b="0" i="1" u="none" strike="noStrike" kern="0" cap="none" spc="0" normalizeH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| </a:t>
            </a:r>
            <a:r>
              <a:rPr kumimoji="0" lang="en-US" altLang="ja-JP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custom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4167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]</a:t>
            </a:r>
            <a:endParaRPr lang="en-US" altLang="ja-JP" sz="2000" kern="0" noProof="0" dirty="0">
              <a:solidFill>
                <a:srgbClr val="004167"/>
              </a:solidFill>
              <a:latin typeface="Arial" pitchFamily="34" charset="0"/>
              <a:ea typeface="ＭＳ Ｐゴシック" pitchFamily="50" charset="-128"/>
              <a:cs typeface="Arial" pitchFamily="34" charset="0"/>
              <a:sym typeface="Calibri" charset="0"/>
            </a:endParaRPr>
          </a:p>
          <a:p>
            <a:pPr marL="727075" lvl="1" indent="-230188" algn="l">
              <a:lnSpc>
                <a:spcPct val="100000"/>
              </a:lnSpc>
              <a:spcBef>
                <a:spcPts val="0"/>
              </a:spcBef>
              <a:buClr>
                <a:srgbClr val="004167"/>
              </a:buClr>
              <a:buSzPct val="85000"/>
              <a:buFont typeface="Times" charset="0"/>
              <a:buChar char="•"/>
            </a:pP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Specify</a:t>
            </a:r>
            <a:r>
              <a:rPr lang="en-US" altLang="ja-JP" sz="20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</a:t>
            </a:r>
            <a:r>
              <a:rPr lang="en-US" altLang="ja-JP" sz="2000" i="1" kern="0" dirty="0" err="1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reportname</a:t>
            </a:r>
            <a:r>
              <a:rPr lang="en-US" altLang="ja-JP" sz="2000" i="1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</a:t>
            </a:r>
            <a:endParaRPr lang="en-US" altLang="ja-JP" sz="2000" kern="0" dirty="0">
              <a:solidFill>
                <a:srgbClr val="004167"/>
              </a:solidFill>
              <a:latin typeface="Arial" pitchFamily="34" charset="0"/>
              <a:ea typeface="ＭＳ Ｐゴシック" pitchFamily="50" charset="-128"/>
              <a:cs typeface="Arial" pitchFamily="34" charset="0"/>
              <a:sym typeface="Calibri" charset="0"/>
            </a:endParaRPr>
          </a:p>
          <a:p>
            <a:pPr marL="727075" lvl="1" indent="-230188" algn="l">
              <a:lnSpc>
                <a:spcPct val="100000"/>
              </a:lnSpc>
              <a:spcBef>
                <a:spcPts val="0"/>
              </a:spcBef>
              <a:buClr>
                <a:srgbClr val="004167"/>
              </a:buClr>
              <a:buSzPct val="85000"/>
              <a:buFont typeface="Times" charset="0"/>
              <a:buChar char="•"/>
            </a:pPr>
            <a:r>
              <a:rPr lang="en-US" altLang="ja-JP" sz="2000" kern="0" noProof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Can specify the </a:t>
            </a:r>
            <a:r>
              <a:rPr lang="en-US" altLang="ja-JP" sz="2000" i="1" dirty="0" smtClean="0">
                <a:solidFill>
                  <a:srgbClr val="004167"/>
                </a:solidFill>
              </a:rPr>
              <a:t>period</a:t>
            </a:r>
            <a:r>
              <a:rPr lang="en-US" altLang="ja-JP" sz="2000" dirty="0" smtClean="0">
                <a:solidFill>
                  <a:srgbClr val="004167"/>
                </a:solidFill>
              </a:rPr>
              <a:t>  OR </a:t>
            </a:r>
            <a:r>
              <a:rPr lang="en-US" altLang="ja-JP" sz="2000" i="1" dirty="0" err="1" smtClean="0">
                <a:solidFill>
                  <a:srgbClr val="004167"/>
                </a:solidFill>
              </a:rPr>
              <a:t>starttime</a:t>
            </a:r>
            <a:r>
              <a:rPr lang="en-US" altLang="ja-JP" sz="2000" dirty="0" smtClean="0">
                <a:solidFill>
                  <a:srgbClr val="004167"/>
                </a:solidFill>
              </a:rPr>
              <a:t> &amp; </a:t>
            </a:r>
            <a:r>
              <a:rPr lang="en-US" altLang="ja-JP" sz="2000" i="1" dirty="0" err="1" smtClean="0">
                <a:solidFill>
                  <a:srgbClr val="004167"/>
                </a:solidFill>
              </a:rPr>
              <a:t>endtime</a:t>
            </a:r>
            <a:r>
              <a:rPr lang="ja-JP" altLang="en-US" sz="2000" kern="0" dirty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 </a:t>
            </a:r>
            <a:r>
              <a:rPr lang="en-US" altLang="ja-JP" sz="2000" kern="0" dirty="0" smtClean="0">
                <a:solidFill>
                  <a:srgbClr val="004167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sym typeface="Calibri" charset="0"/>
              </a:rPr>
              <a:t>*optional</a:t>
            </a:r>
            <a:endParaRPr kumimoji="0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srgbClr val="004167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Arial" pitchFamily="34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10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58"/>
          <a:lstStyle/>
          <a:p>
            <a:r>
              <a:rPr lang="en-US" altLang="ja-JP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User-ID 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API details</a:t>
            </a:r>
            <a:endParaRPr lang="en-US" altLang="ja-JP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5438" y="985838"/>
            <a:ext cx="8567042" cy="5308600"/>
          </a:xfrm>
          <a:ln/>
        </p:spPr>
        <p:txBody>
          <a:bodyPr rIns="132080"/>
          <a:lstStyle/>
          <a:p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External system uses SSL/TLS to connect to User-ID Agent</a:t>
            </a:r>
          </a:p>
          <a:p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External system can send user login/logout event info to Agent in XML</a:t>
            </a:r>
            <a:endParaRPr lang="en-US" altLang="ja-JP" sz="2000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r>
              <a:rPr lang="en-US" altLang="ja-JP" sz="20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Agent </a:t>
            </a:r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 sends response back in XML</a:t>
            </a:r>
          </a:p>
          <a:p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External system can keep connection up to send continuous data OR it can close the connection as necessary</a:t>
            </a:r>
            <a:endParaRPr lang="en-US" altLang="ja-JP" sz="2000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Each User-ID Agent can have up to 100 connections </a:t>
            </a:r>
            <a:r>
              <a:rPr lang="en-US" altLang="ja-JP" sz="200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simultaneously </a:t>
            </a:r>
            <a:endParaRPr lang="en-US" altLang="ja-JP" sz="2000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5157192"/>
            <a:ext cx="11430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026126"/>
            <a:ext cx="609600" cy="87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954118"/>
            <a:ext cx="596900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5004048" y="5458174"/>
            <a:ext cx="1042987" cy="1588"/>
          </a:xfrm>
          <a:prstGeom prst="line">
            <a:avLst/>
          </a:prstGeom>
          <a:noFill/>
          <a:ln w="38100">
            <a:solidFill>
              <a:schemeClr val="tx1">
                <a:alpha val="50195"/>
              </a:schemeClr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H="1" flipV="1">
            <a:off x="2699792" y="5475028"/>
            <a:ext cx="1584176" cy="0"/>
          </a:xfrm>
          <a:prstGeom prst="line">
            <a:avLst/>
          </a:prstGeom>
          <a:noFill/>
          <a:ln w="38100">
            <a:solidFill>
              <a:schemeClr val="tx1">
                <a:alpha val="50195"/>
              </a:schemeClr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4" name="Rectangle 19"/>
          <p:cNvSpPr>
            <a:spLocks/>
          </p:cNvSpPr>
          <p:nvPr/>
        </p:nvSpPr>
        <p:spPr bwMode="auto">
          <a:xfrm>
            <a:off x="5076056" y="5229200"/>
            <a:ext cx="907812" cy="1569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</a:pPr>
            <a:r>
              <a:rPr lang="en-US" altLang="ja-JP" sz="1200" dirty="0" smtClean="0">
                <a:solidFill>
                  <a:schemeClr val="tx1"/>
                </a:solidFill>
                <a:latin typeface="Lucida Grande" charset="0"/>
                <a:sym typeface="Lucida Grande" charset="0"/>
              </a:rPr>
              <a:t>User-ID API</a:t>
            </a:r>
            <a:endParaRPr lang="en-US" altLang="ja-JP" sz="1200" dirty="0">
              <a:solidFill>
                <a:schemeClr val="tx1"/>
              </a:solidFill>
              <a:latin typeface="Lucida Grande" charset="0"/>
              <a:sym typeface="Lucida Grande" charset="0"/>
            </a:endParaRPr>
          </a:p>
        </p:txBody>
      </p:sp>
      <p:sp>
        <p:nvSpPr>
          <p:cNvPr id="15" name="Rectangle 19"/>
          <p:cNvSpPr>
            <a:spLocks/>
          </p:cNvSpPr>
          <p:nvPr/>
        </p:nvSpPr>
        <p:spPr bwMode="auto">
          <a:xfrm>
            <a:off x="5179750" y="5561104"/>
            <a:ext cx="711092" cy="1569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</a:pPr>
            <a:r>
              <a:rPr lang="en-US" altLang="ja-JP" sz="1200" dirty="0" smtClean="0">
                <a:solidFill>
                  <a:schemeClr val="tx1"/>
                </a:solidFill>
                <a:latin typeface="Lucida Grande" charset="0"/>
                <a:sym typeface="Lucida Grande" charset="0"/>
              </a:rPr>
              <a:t>SSL/TLS</a:t>
            </a:r>
            <a:endParaRPr lang="en-US" altLang="ja-JP" sz="1200" dirty="0">
              <a:solidFill>
                <a:schemeClr val="tx1"/>
              </a:solidFill>
              <a:latin typeface="Lucida Grande" charset="0"/>
              <a:sym typeface="Lucida Grande" charset="0"/>
            </a:endParaRPr>
          </a:p>
        </p:txBody>
      </p:sp>
      <p:sp>
        <p:nvSpPr>
          <p:cNvPr id="17" name="Rectangle 20"/>
          <p:cNvSpPr>
            <a:spLocks/>
          </p:cNvSpPr>
          <p:nvPr/>
        </p:nvSpPr>
        <p:spPr bwMode="auto">
          <a:xfrm>
            <a:off x="2771800" y="5013176"/>
            <a:ext cx="1541462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algn="r">
              <a:spcBef>
                <a:spcPts val="138"/>
              </a:spcBef>
              <a:buClr>
                <a:srgbClr val="FFFFFF"/>
              </a:buClr>
              <a:buSzPct val="100000"/>
              <a:buFont typeface="Times New Roman" charset="0"/>
              <a:buChar char="•"/>
            </a:pPr>
            <a:r>
              <a:rPr lang="en-US" altLang="ja-JP" sz="1200" dirty="0">
                <a:solidFill>
                  <a:schemeClr val="tx1"/>
                </a:solidFill>
                <a:latin typeface="Lucida Grande" charset="0"/>
                <a:sym typeface="Lucida Grande" charset="0"/>
              </a:rPr>
              <a:t>User &amp; Group Info</a:t>
            </a:r>
          </a:p>
          <a:p>
            <a:pPr algn="r">
              <a:spcBef>
                <a:spcPts val="138"/>
              </a:spcBef>
              <a:buClr>
                <a:srgbClr val="FFFFFF"/>
              </a:buClr>
              <a:buSzPct val="100000"/>
              <a:buFont typeface="Times New Roman" charset="0"/>
              <a:buChar char="•"/>
            </a:pPr>
            <a:r>
              <a:rPr lang="en-US" altLang="ja-JP" sz="1200" dirty="0">
                <a:solidFill>
                  <a:schemeClr val="tx1"/>
                </a:solidFill>
                <a:latin typeface="Lucida Grande" charset="0"/>
                <a:sym typeface="Lucida Grande" charset="0"/>
              </a:rPr>
              <a:t>User-to-IP Mapping</a:t>
            </a: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63811" y="5949280"/>
            <a:ext cx="1060097" cy="1569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>
              <a:buClr>
                <a:srgbClr val="FFFFFF"/>
              </a:buClr>
              <a:buSzPct val="100000"/>
              <a:buFont typeface="Times New Roman" charset="0"/>
              <a:buChar char="•"/>
            </a:pPr>
            <a:r>
              <a:rPr lang="en-US" altLang="ja-JP" sz="1200" dirty="0" smtClean="0">
                <a:solidFill>
                  <a:schemeClr val="tx1"/>
                </a:solidFill>
                <a:latin typeface="Lucida Grande" charset="0"/>
                <a:sym typeface="Lucida Grande" charset="0"/>
              </a:rPr>
              <a:t>User-ID Agent</a:t>
            </a:r>
            <a:endParaRPr lang="en-US" altLang="ja-JP" sz="1200" dirty="0">
              <a:solidFill>
                <a:schemeClr val="tx1"/>
              </a:solidFill>
              <a:latin typeface="Lucida Grande" charset="0"/>
              <a:sym typeface="Lucida Grande" charset="0"/>
            </a:endParaRPr>
          </a:p>
        </p:txBody>
      </p:sp>
      <p:sp>
        <p:nvSpPr>
          <p:cNvPr id="19" name="Rectangle 19"/>
          <p:cNvSpPr>
            <a:spLocks/>
          </p:cNvSpPr>
          <p:nvPr/>
        </p:nvSpPr>
        <p:spPr bwMode="auto">
          <a:xfrm>
            <a:off x="6253739" y="5923119"/>
            <a:ext cx="864979" cy="209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>
              <a:buClr>
                <a:srgbClr val="FFFFFF"/>
              </a:buClr>
              <a:buSzPct val="100000"/>
            </a:pPr>
            <a:r>
              <a:rPr lang="en-US" altLang="ja-JP" dirty="0" smtClean="0">
                <a:solidFill>
                  <a:schemeClr val="tx1"/>
                </a:solidFill>
                <a:latin typeface="Lucida Grande" charset="0"/>
                <a:sym typeface="Lucida Grande" charset="0"/>
              </a:rPr>
              <a:t>External</a:t>
            </a:r>
            <a:endParaRPr lang="en-US" altLang="ja-JP" sz="1200" dirty="0">
              <a:solidFill>
                <a:schemeClr val="tx1"/>
              </a:solidFill>
              <a:latin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73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58"/>
          <a:lstStyle/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User-ID API samples - XML </a:t>
            </a:r>
            <a:r>
              <a:rPr lang="en-US" altLang="ja-JP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Request </a:t>
            </a:r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749300" y="1219200"/>
            <a:ext cx="6629400" cy="4635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 anchor="ctr">
            <a:spAutoFit/>
          </a:bodyPr>
          <a:lstStyle/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&lt;</a:t>
            </a:r>
            <a:r>
              <a:rPr lang="en-US" altLang="ja-JP" sz="1800" dirty="0" err="1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uid</a:t>
            </a:r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-message&gt;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&lt;version&gt;1.0&lt;/version&gt;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&lt;type&gt;update&lt;/type&gt;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&lt;payload&gt;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	&lt;login&gt;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		&lt;entry name=”domain\uid1” </a:t>
            </a:r>
            <a:r>
              <a:rPr lang="en-US" altLang="ja-JP" sz="1800" dirty="0" err="1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ip</a:t>
            </a:r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=”10.1.1.1”&gt;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		&lt;entry name=”domain\uid2” </a:t>
            </a:r>
            <a:r>
              <a:rPr lang="en-US" altLang="ja-JP" sz="1800" dirty="0" err="1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ip</a:t>
            </a:r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=”10.1.1.2”&gt;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		&lt;entry name=”domain\uid3” </a:t>
            </a:r>
            <a:r>
              <a:rPr lang="en-US" altLang="ja-JP" sz="1800" dirty="0" err="1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ip</a:t>
            </a:r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=”10.1.1.3”&gt;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	&lt;/login&gt;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	&lt;logout&gt;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		&lt;entry name=”domain\uid4” </a:t>
            </a:r>
            <a:r>
              <a:rPr lang="en-US" altLang="ja-JP" sz="1800" dirty="0" err="1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ip</a:t>
            </a:r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=”10.1.1.4”&gt;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		&lt;/logout&gt;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&lt;/payload&gt;</a:t>
            </a:r>
          </a:p>
          <a:p>
            <a:pPr algn="l"/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&lt;/</a:t>
            </a:r>
            <a:r>
              <a:rPr lang="en-US" altLang="ja-JP" sz="1800" dirty="0" err="1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uid</a:t>
            </a:r>
            <a:r>
              <a:rPr lang="en-US" altLang="ja-JP" sz="1800" dirty="0">
                <a:solidFill>
                  <a:srgbClr val="004167"/>
                </a:solidFill>
                <a:latin typeface="Courier" charset="0"/>
                <a:ea typeface="ＭＳ Ｐゴシック" charset="-128"/>
                <a:sym typeface="Courier" charset="0"/>
              </a:rPr>
              <a:t>-message&gt;</a:t>
            </a:r>
          </a:p>
        </p:txBody>
      </p:sp>
    </p:spTree>
    <p:extLst>
      <p:ext uri="{BB962C8B-B14F-4D97-AF65-F5344CB8AC3E}">
        <p14:creationId xmlns:p14="http://schemas.microsoft.com/office/powerpoint/2010/main" val="615007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5273" y="2470150"/>
            <a:ext cx="6255327" cy="914400"/>
          </a:xfrm>
        </p:spPr>
        <p:txBody>
          <a:bodyPr/>
          <a:lstStyle/>
          <a:p>
            <a:r>
              <a:rPr lang="en-US" dirty="0" smtClean="0"/>
              <a:t>User-ID XML API use case:</a:t>
            </a:r>
            <a:br>
              <a:rPr lang="en-US" dirty="0" smtClean="0"/>
            </a:br>
            <a:r>
              <a:rPr lang="en-US" dirty="0" smtClean="0"/>
              <a:t>Virtualization Security Visibility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88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5"/>
          <p:cNvSpPr>
            <a:spLocks noChangeArrowheads="1"/>
          </p:cNvSpPr>
          <p:nvPr/>
        </p:nvSpPr>
        <p:spPr bwMode="auto">
          <a:xfrm>
            <a:off x="5105400" y="3657600"/>
            <a:ext cx="3810000" cy="2286000"/>
          </a:xfrm>
          <a:prstGeom prst="roundRect">
            <a:avLst>
              <a:gd name="adj" fmla="val 9861"/>
            </a:avLst>
          </a:prstGeom>
          <a:solidFill>
            <a:schemeClr val="accent1"/>
          </a:solidFill>
          <a:ln w="9525">
            <a:solidFill>
              <a:srgbClr val="99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/>
              <a:t>The Situation Today:  Islands of Management</a:t>
            </a:r>
          </a:p>
        </p:txBody>
      </p:sp>
      <p:sp>
        <p:nvSpPr>
          <p:cNvPr id="16388" name="Oval 3"/>
          <p:cNvSpPr>
            <a:spLocks noChangeArrowheads="1"/>
          </p:cNvSpPr>
          <p:nvPr/>
        </p:nvSpPr>
        <p:spPr bwMode="auto">
          <a:xfrm>
            <a:off x="838200" y="1676400"/>
            <a:ext cx="2057400" cy="2362200"/>
          </a:xfrm>
          <a:prstGeom prst="ellipse">
            <a:avLst/>
          </a:prstGeom>
          <a:solidFill>
            <a:srgbClr val="ADB9C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Oval 4"/>
          <p:cNvSpPr>
            <a:spLocks noChangeArrowheads="1"/>
          </p:cNvSpPr>
          <p:nvPr/>
        </p:nvSpPr>
        <p:spPr bwMode="auto">
          <a:xfrm>
            <a:off x="3124200" y="1676400"/>
            <a:ext cx="2057400" cy="2362200"/>
          </a:xfrm>
          <a:prstGeom prst="ellipse">
            <a:avLst/>
          </a:prstGeom>
          <a:solidFill>
            <a:srgbClr val="ADB9C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Oval 5"/>
          <p:cNvSpPr>
            <a:spLocks noChangeArrowheads="1"/>
          </p:cNvSpPr>
          <p:nvPr/>
        </p:nvSpPr>
        <p:spPr bwMode="auto">
          <a:xfrm>
            <a:off x="1981200" y="3733800"/>
            <a:ext cx="2057400" cy="22860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1284669" y="2506318"/>
            <a:ext cx="11501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Workloads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3675669" y="2524326"/>
            <a:ext cx="1039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Networks</a:t>
            </a:r>
          </a:p>
        </p:txBody>
      </p:sp>
      <p:sp>
        <p:nvSpPr>
          <p:cNvPr id="16393" name="Text Box 8"/>
          <p:cNvSpPr txBox="1">
            <a:spLocks noChangeArrowheads="1"/>
          </p:cNvSpPr>
          <p:nvPr/>
        </p:nvSpPr>
        <p:spPr bwMode="auto">
          <a:xfrm>
            <a:off x="2568234" y="4724400"/>
            <a:ext cx="8916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Policies</a:t>
            </a:r>
          </a:p>
        </p:txBody>
      </p:sp>
      <p:sp>
        <p:nvSpPr>
          <p:cNvPr id="16394" name="Text Box 9"/>
          <p:cNvSpPr txBox="1">
            <a:spLocks noChangeArrowheads="1"/>
          </p:cNvSpPr>
          <p:nvPr/>
        </p:nvSpPr>
        <p:spPr bwMode="auto">
          <a:xfrm>
            <a:off x="985757" y="1291260"/>
            <a:ext cx="18133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VM Management</a:t>
            </a:r>
          </a:p>
        </p:txBody>
      </p:sp>
      <p:sp>
        <p:nvSpPr>
          <p:cNvPr id="16395" name="Text Box 10"/>
          <p:cNvSpPr txBox="1">
            <a:spLocks noChangeArrowheads="1"/>
          </p:cNvSpPr>
          <p:nvPr/>
        </p:nvSpPr>
        <p:spPr bwMode="auto">
          <a:xfrm>
            <a:off x="1937620" y="6019800"/>
            <a:ext cx="22493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Security Management</a:t>
            </a:r>
          </a:p>
        </p:txBody>
      </p:sp>
      <p:sp>
        <p:nvSpPr>
          <p:cNvPr id="16396" name="Text Box 11"/>
          <p:cNvSpPr txBox="1">
            <a:spLocks noChangeArrowheads="1"/>
          </p:cNvSpPr>
          <p:nvPr/>
        </p:nvSpPr>
        <p:spPr bwMode="auto">
          <a:xfrm>
            <a:off x="2976300" y="1309273"/>
            <a:ext cx="22621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Network Management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09800" y="2667000"/>
            <a:ext cx="1676400" cy="1905000"/>
            <a:chOff x="2209800" y="2667000"/>
            <a:chExt cx="1676400" cy="1905000"/>
          </a:xfrm>
        </p:grpSpPr>
        <p:sp>
          <p:nvSpPr>
            <p:cNvPr id="16397" name="Oval 12"/>
            <p:cNvSpPr>
              <a:spLocks noChangeArrowheads="1"/>
            </p:cNvSpPr>
            <p:nvPr/>
          </p:nvSpPr>
          <p:spPr bwMode="auto">
            <a:xfrm>
              <a:off x="2209800" y="2667000"/>
              <a:ext cx="1676400" cy="1905000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8" name="Text Box 13"/>
            <p:cNvSpPr txBox="1">
              <a:spLocks noChangeArrowheads="1"/>
            </p:cNvSpPr>
            <p:nvPr/>
          </p:nvSpPr>
          <p:spPr bwMode="auto">
            <a:xfrm>
              <a:off x="2747984" y="3407569"/>
              <a:ext cx="572492" cy="652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buNone/>
              </a:pPr>
              <a:r>
                <a:rPr lang="en-US" sz="1600" dirty="0" smtClean="0">
                  <a:solidFill>
                    <a:schemeClr val="tx2"/>
                  </a:solidFill>
                </a:rPr>
                <a:t>Gap</a:t>
              </a:r>
              <a:endParaRPr lang="en-US" sz="1600" dirty="0">
                <a:solidFill>
                  <a:schemeClr val="tx2"/>
                </a:solidFill>
              </a:endParaRPr>
            </a:p>
            <a:p>
              <a:pPr algn="ctr"/>
              <a:endParaRPr lang="en-US" sz="1600" dirty="0"/>
            </a:p>
          </p:txBody>
        </p:sp>
      </p:grpSp>
      <p:sp>
        <p:nvSpPr>
          <p:cNvPr id="16399" name="Text Box 14"/>
          <p:cNvSpPr txBox="1">
            <a:spLocks noChangeArrowheads="1"/>
          </p:cNvSpPr>
          <p:nvPr/>
        </p:nvSpPr>
        <p:spPr bwMode="auto">
          <a:xfrm>
            <a:off x="5403245" y="4067175"/>
            <a:ext cx="3211135" cy="138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100000"/>
              </a:spcBef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 No data synchronization</a:t>
            </a:r>
          </a:p>
          <a:p>
            <a:pPr>
              <a:spcBef>
                <a:spcPct val="100000"/>
              </a:spcBef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 No visibility across functions</a:t>
            </a:r>
          </a:p>
          <a:p>
            <a:pPr>
              <a:spcBef>
                <a:spcPct val="100000"/>
              </a:spcBef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 Manual, error-prone</a:t>
            </a:r>
          </a:p>
        </p:txBody>
      </p:sp>
    </p:spTree>
    <p:extLst>
      <p:ext uri="{BB962C8B-B14F-4D97-AF65-F5344CB8AC3E}">
        <p14:creationId xmlns:p14="http://schemas.microsoft.com/office/powerpoint/2010/main" val="2044747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Applications Carry Risk</a:t>
            </a:r>
          </a:p>
        </p:txBody>
      </p:sp>
      <p:sp>
        <p:nvSpPr>
          <p:cNvPr id="1536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2011 </a:t>
            </a:r>
            <a:r>
              <a:rPr lang="en-US" dirty="0"/>
              <a:t>Palo Alto Networks. Proprietary and Confidential.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CE3F0B1E-8F16-496B-9192-961D6AB7CABC}" type="slidenum">
              <a:rPr lang="en-US" smtClean="0"/>
              <a:pPr/>
              <a:t>7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smtClean="0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15364" name="Picture 25" descr="Threat-Vectors-single-prong-static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068513"/>
            <a:ext cx="87820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hreat-Vectors-single-prong-App-ou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68513"/>
            <a:ext cx="87820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hreat-Vectors-single-prong-threat-in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2068513"/>
            <a:ext cx="87820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laming skull angle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3963" y="3159125"/>
            <a:ext cx="3476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5"/>
          <p:cNvSpPr txBox="1">
            <a:spLocks noChangeArrowheads="1"/>
          </p:cNvSpPr>
          <p:nvPr/>
        </p:nvSpPr>
        <p:spPr bwMode="auto">
          <a:xfrm>
            <a:off x="144463" y="957263"/>
            <a:ext cx="4198937" cy="2057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rIns="132080"/>
          <a:lstStyle/>
          <a:p>
            <a:pPr marL="382588" indent="-342900">
              <a:lnSpc>
                <a:spcPct val="75000"/>
              </a:lnSpc>
              <a:spcBef>
                <a:spcPct val="50000"/>
              </a:spcBef>
              <a:spcAft>
                <a:spcPct val="5000"/>
              </a:spcAft>
              <a:buClr>
                <a:schemeClr val="accent1"/>
              </a:buClr>
              <a:buFont typeface="Times New Roman" pitchFamily="18" charset="0"/>
              <a:buNone/>
            </a:pPr>
            <a:r>
              <a:rPr lang="en-US" sz="2400">
                <a:solidFill>
                  <a:srgbClr val="326A89"/>
                </a:solidFill>
              </a:rPr>
              <a:t>Applications can be “threats”</a:t>
            </a:r>
          </a:p>
          <a:p>
            <a:pPr marL="619125" lvl="1" indent="-234950">
              <a:lnSpc>
                <a:spcPct val="75000"/>
              </a:lnSpc>
              <a:spcBef>
                <a:spcPct val="50000"/>
              </a:spcBef>
              <a:spcAft>
                <a:spcPct val="5000"/>
              </a:spcAft>
              <a:buClr>
                <a:schemeClr val="accent1"/>
              </a:buClr>
              <a:buFont typeface="Times New Roman" pitchFamily="18" charset="0"/>
              <a:buChar char="•"/>
            </a:pPr>
            <a:r>
              <a:rPr lang="en-US" sz="2000">
                <a:solidFill>
                  <a:srgbClr val="326A89"/>
                </a:solidFill>
              </a:rPr>
              <a:t>P2P file sharing, tunneling applications, anonymizers, media/video</a:t>
            </a:r>
          </a:p>
        </p:txBody>
      </p:sp>
      <p:sp>
        <p:nvSpPr>
          <p:cNvPr id="15369" name="Rectangle 5"/>
          <p:cNvSpPr txBox="1">
            <a:spLocks noChangeArrowheads="1"/>
          </p:cNvSpPr>
          <p:nvPr/>
        </p:nvSpPr>
        <p:spPr bwMode="auto">
          <a:xfrm>
            <a:off x="4570413" y="957263"/>
            <a:ext cx="4573587" cy="2743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rIns="132080"/>
          <a:lstStyle/>
          <a:p>
            <a:pPr marL="382588" indent="-342900">
              <a:lnSpc>
                <a:spcPct val="75000"/>
              </a:lnSpc>
              <a:spcBef>
                <a:spcPct val="50000"/>
              </a:spcBef>
              <a:spcAft>
                <a:spcPct val="5000"/>
              </a:spcAft>
              <a:buClr>
                <a:schemeClr val="accent1"/>
              </a:buClr>
              <a:buFont typeface="Times New Roman" pitchFamily="18" charset="0"/>
              <a:buNone/>
            </a:pPr>
            <a:r>
              <a:rPr lang="en-US" sz="2400">
                <a:solidFill>
                  <a:srgbClr val="326A89"/>
                </a:solidFill>
              </a:rPr>
              <a:t>Applications carry threats</a:t>
            </a:r>
          </a:p>
          <a:p>
            <a:pPr marL="619125" lvl="1" indent="-234950">
              <a:lnSpc>
                <a:spcPct val="75000"/>
              </a:lnSpc>
              <a:spcBef>
                <a:spcPct val="50000"/>
              </a:spcBef>
              <a:spcAft>
                <a:spcPct val="5000"/>
              </a:spcAft>
              <a:buClr>
                <a:schemeClr val="accent1"/>
              </a:buClr>
              <a:buFont typeface="Times New Roman" pitchFamily="18" charset="0"/>
              <a:buChar char="•"/>
            </a:pPr>
            <a:r>
              <a:rPr lang="en-US" sz="2000">
                <a:solidFill>
                  <a:srgbClr val="326A89"/>
                </a:solidFill>
              </a:rPr>
              <a:t>SANS Top 20 Threats – majority are application-level threats</a:t>
            </a:r>
          </a:p>
        </p:txBody>
      </p:sp>
      <p:sp>
        <p:nvSpPr>
          <p:cNvPr id="15370" name="AutoShape 3"/>
          <p:cNvSpPr>
            <a:spLocks noChangeArrowheads="1"/>
          </p:cNvSpPr>
          <p:nvPr/>
        </p:nvSpPr>
        <p:spPr bwMode="auto">
          <a:xfrm>
            <a:off x="57150" y="5719763"/>
            <a:ext cx="9029700" cy="476250"/>
          </a:xfrm>
          <a:prstGeom prst="roundRect">
            <a:avLst>
              <a:gd name="adj" fmla="val 16667"/>
            </a:avLst>
          </a:prstGeom>
          <a:solidFill>
            <a:srgbClr val="ADC847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endParaRPr lang="en-US"/>
          </a:p>
        </p:txBody>
      </p:sp>
      <p:sp>
        <p:nvSpPr>
          <p:cNvPr id="15371" name="TextBox 11"/>
          <p:cNvSpPr txBox="1">
            <a:spLocks noChangeArrowheads="1"/>
          </p:cNvSpPr>
          <p:nvPr/>
        </p:nvSpPr>
        <p:spPr bwMode="auto">
          <a:xfrm>
            <a:off x="-7938" y="5791200"/>
            <a:ext cx="9144001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 ea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800">
                <a:solidFill>
                  <a:schemeClr val="bg1"/>
                </a:solidFill>
              </a:rPr>
              <a:t>Applications &amp; application-level threats result in major breaches – Pfizer, VA, US Army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5"/>
          <p:cNvSpPr>
            <a:spLocks noChangeArrowheads="1"/>
          </p:cNvSpPr>
          <p:nvPr/>
        </p:nvSpPr>
        <p:spPr bwMode="auto">
          <a:xfrm>
            <a:off x="5105400" y="3657600"/>
            <a:ext cx="3810000" cy="2286000"/>
          </a:xfrm>
          <a:prstGeom prst="roundRect">
            <a:avLst>
              <a:gd name="adj" fmla="val 9861"/>
            </a:avLst>
          </a:prstGeom>
          <a:solidFill>
            <a:schemeClr val="accent1"/>
          </a:solidFill>
          <a:ln w="9525">
            <a:solidFill>
              <a:srgbClr val="99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Palo Alto Networks Eliminates the Gap</a:t>
            </a:r>
          </a:p>
        </p:txBody>
      </p:sp>
      <p:sp>
        <p:nvSpPr>
          <p:cNvPr id="16388" name="Oval 3"/>
          <p:cNvSpPr>
            <a:spLocks noChangeArrowheads="1"/>
          </p:cNvSpPr>
          <p:nvPr/>
        </p:nvSpPr>
        <p:spPr bwMode="auto">
          <a:xfrm>
            <a:off x="838200" y="1676400"/>
            <a:ext cx="2057400" cy="2362200"/>
          </a:xfrm>
          <a:prstGeom prst="ellipse">
            <a:avLst/>
          </a:prstGeom>
          <a:solidFill>
            <a:srgbClr val="ADB9C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Oval 4"/>
          <p:cNvSpPr>
            <a:spLocks noChangeArrowheads="1"/>
          </p:cNvSpPr>
          <p:nvPr/>
        </p:nvSpPr>
        <p:spPr bwMode="auto">
          <a:xfrm>
            <a:off x="3124200" y="1676400"/>
            <a:ext cx="2057400" cy="2362200"/>
          </a:xfrm>
          <a:prstGeom prst="ellipse">
            <a:avLst/>
          </a:prstGeom>
          <a:solidFill>
            <a:srgbClr val="ADB9C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Oval 5"/>
          <p:cNvSpPr>
            <a:spLocks noChangeArrowheads="1"/>
          </p:cNvSpPr>
          <p:nvPr/>
        </p:nvSpPr>
        <p:spPr bwMode="auto">
          <a:xfrm>
            <a:off x="1981201" y="3733828"/>
            <a:ext cx="2057400" cy="22860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1284669" y="2506318"/>
            <a:ext cx="11501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Workloads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3675669" y="2524326"/>
            <a:ext cx="1039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Networks</a:t>
            </a:r>
          </a:p>
        </p:txBody>
      </p:sp>
      <p:sp>
        <p:nvSpPr>
          <p:cNvPr id="16393" name="Text Box 8"/>
          <p:cNvSpPr txBox="1">
            <a:spLocks noChangeArrowheads="1"/>
          </p:cNvSpPr>
          <p:nvPr/>
        </p:nvSpPr>
        <p:spPr bwMode="auto">
          <a:xfrm>
            <a:off x="2568235" y="4724428"/>
            <a:ext cx="8916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Policies</a:t>
            </a:r>
          </a:p>
        </p:txBody>
      </p:sp>
      <p:sp>
        <p:nvSpPr>
          <p:cNvPr id="16394" name="Text Box 9"/>
          <p:cNvSpPr txBox="1">
            <a:spLocks noChangeArrowheads="1"/>
          </p:cNvSpPr>
          <p:nvPr/>
        </p:nvSpPr>
        <p:spPr bwMode="auto">
          <a:xfrm>
            <a:off x="985757" y="1291260"/>
            <a:ext cx="18133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VM Management</a:t>
            </a:r>
          </a:p>
        </p:txBody>
      </p:sp>
      <p:sp>
        <p:nvSpPr>
          <p:cNvPr id="16395" name="Text Box 10"/>
          <p:cNvSpPr txBox="1">
            <a:spLocks noChangeArrowheads="1"/>
          </p:cNvSpPr>
          <p:nvPr/>
        </p:nvSpPr>
        <p:spPr bwMode="auto">
          <a:xfrm>
            <a:off x="1937621" y="6019828"/>
            <a:ext cx="22493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Security Management</a:t>
            </a:r>
          </a:p>
        </p:txBody>
      </p:sp>
      <p:sp>
        <p:nvSpPr>
          <p:cNvPr id="16396" name="Text Box 11"/>
          <p:cNvSpPr txBox="1">
            <a:spLocks noChangeArrowheads="1"/>
          </p:cNvSpPr>
          <p:nvPr/>
        </p:nvSpPr>
        <p:spPr bwMode="auto">
          <a:xfrm>
            <a:off x="2976300" y="1309273"/>
            <a:ext cx="22621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Network Management</a:t>
            </a:r>
          </a:p>
        </p:txBody>
      </p:sp>
      <p:sp>
        <p:nvSpPr>
          <p:cNvPr id="16399" name="Text Box 14"/>
          <p:cNvSpPr txBox="1">
            <a:spLocks noChangeArrowheads="1"/>
          </p:cNvSpPr>
          <p:nvPr/>
        </p:nvSpPr>
        <p:spPr bwMode="auto">
          <a:xfrm>
            <a:off x="5056997" y="4067175"/>
            <a:ext cx="3903633" cy="138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100000"/>
              </a:spcBef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Cross-functional visibility &amp; Control</a:t>
            </a:r>
            <a:endParaRPr lang="en-US" sz="1800" i="1" dirty="0">
              <a:solidFill>
                <a:schemeClr val="bg1"/>
              </a:solidFill>
            </a:endParaRPr>
          </a:p>
          <a:p>
            <a:pPr>
              <a:spcBef>
                <a:spcPct val="100000"/>
              </a:spcBef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Real-time</a:t>
            </a:r>
            <a:endParaRPr lang="en-US" sz="1800" i="1" dirty="0">
              <a:solidFill>
                <a:schemeClr val="bg1"/>
              </a:solidFill>
            </a:endParaRPr>
          </a:p>
          <a:p>
            <a:pPr>
              <a:spcBef>
                <a:spcPct val="100000"/>
              </a:spcBef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Fully automated</a:t>
            </a:r>
            <a:endParaRPr lang="en-US" sz="1800" i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09800" y="2667000"/>
            <a:ext cx="1676400" cy="1905000"/>
            <a:chOff x="2209800" y="2667000"/>
            <a:chExt cx="1676400" cy="1905000"/>
          </a:xfrm>
        </p:grpSpPr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2209800" y="2667000"/>
              <a:ext cx="1676400" cy="1905000"/>
            </a:xfrm>
            <a:prstGeom prst="ellipse">
              <a:avLst/>
            </a:prstGeom>
            <a:solidFill>
              <a:schemeClr val="accent1"/>
            </a:solidFill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2423747" y="3308476"/>
              <a:ext cx="1332028" cy="107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None/>
              </a:pPr>
              <a:r>
                <a:rPr lang="en-US" sz="1600" dirty="0" smtClean="0">
                  <a:solidFill>
                    <a:schemeClr val="bg1"/>
                  </a:solidFill>
                </a:rPr>
                <a:t>Palo Alto Networks VM-ID</a:t>
              </a:r>
              <a:endParaRPr lang="en-US" sz="1600" dirty="0">
                <a:solidFill>
                  <a:schemeClr val="bg1"/>
                </a:solidFill>
              </a:endParaRPr>
            </a:p>
            <a:p>
              <a:pPr algn="ctr"/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8001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6664921" y="765634"/>
            <a:ext cx="2134576" cy="5539544"/>
          </a:xfrm>
          <a:prstGeom prst="roundRect">
            <a:avLst/>
          </a:prstGeom>
          <a:solidFill>
            <a:schemeClr val="tx1">
              <a:lumMod val="60000"/>
              <a:lumOff val="40000"/>
              <a:alpha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</a:t>
            </a:r>
            <a:r>
              <a:rPr lang="en-US" dirty="0"/>
              <a:t>-ID vSphere </a:t>
            </a:r>
            <a:r>
              <a:rPr lang="en-US" dirty="0" smtClean="0"/>
              <a:t>Polling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71</a:t>
            </a:fld>
            <a:r>
              <a:rPr lang="en-US" smtClean="0"/>
              <a:t>   |   </a:t>
            </a:r>
            <a:endParaRPr lang="en-US" dirty="0">
              <a:latin typeface="Garamond" pitchFamily="18" charset="0"/>
            </a:endParaRPr>
          </a:p>
        </p:txBody>
      </p:sp>
      <p:pic>
        <p:nvPicPr>
          <p:cNvPr id="8" name="Picture 3" descr="C:\Users\testuser\AppData\Local\Temp\VMwareDnD\3b7e69bf\DGRM_Server_VMs_basic_6_VMware_Q408_Com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2970" y="1368430"/>
            <a:ext cx="1685324" cy="1775137"/>
          </a:xfrm>
          <a:prstGeom prst="rect">
            <a:avLst/>
          </a:prstGeom>
          <a:noFill/>
        </p:spPr>
      </p:pic>
      <p:pic>
        <p:nvPicPr>
          <p:cNvPr id="9" name="Picture 3" descr="C:\Users\testuser\AppData\Local\Temp\VMwareDnD\3b7e69bf\DGRM_Server_VMs_basic_6_VMware_Q408_Com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1263" y="2646775"/>
            <a:ext cx="1685324" cy="1775137"/>
          </a:xfrm>
          <a:prstGeom prst="rect">
            <a:avLst/>
          </a:prstGeom>
          <a:noFill/>
        </p:spPr>
      </p:pic>
      <p:pic>
        <p:nvPicPr>
          <p:cNvPr id="10" name="Picture 3" descr="C:\Users\testuser\AppData\Local\Temp\VMwareDnD\3b7e69bf\DGRM_Server_VMs_basic_6_VMware_Q408_Com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2970" y="3917528"/>
            <a:ext cx="1685324" cy="177513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6664914" y="5737497"/>
            <a:ext cx="2134582" cy="307777"/>
          </a:xfrm>
          <a:prstGeom prst="rect">
            <a:avLst/>
          </a:prstGeom>
          <a:solidFill>
            <a:srgbClr val="31698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lang="en-US" dirty="0" err="1" smtClean="0">
                <a:solidFill>
                  <a:schemeClr val="bg1"/>
                </a:solidFill>
              </a:rPr>
              <a:t>vCenter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664201" y="1052930"/>
            <a:ext cx="2134582" cy="307777"/>
          </a:xfrm>
          <a:prstGeom prst="rect">
            <a:avLst/>
          </a:prstGeom>
          <a:solidFill>
            <a:srgbClr val="31698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vSphere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50842" y="1818658"/>
            <a:ext cx="1880167" cy="767017"/>
            <a:chOff x="3869" y="1628"/>
            <a:chExt cx="1660" cy="524"/>
          </a:xfrm>
        </p:grpSpPr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4565" y="1747"/>
              <a:ext cx="259" cy="40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5000"/>
                </a:spcAft>
                <a:buClr>
                  <a:schemeClr val="bg1"/>
                </a:buClr>
                <a:buSzPct val="100000"/>
                <a:buFont typeface="Times New Roman" pitchFamily="18" charset="0"/>
                <a:buChar char="•"/>
              </a:pPr>
              <a:endParaRPr lang="en-US"/>
            </a:p>
          </p:txBody>
        </p:sp>
        <p:pic>
          <p:nvPicPr>
            <p:cNvPr id="18" name="Picture 27" descr="PA4060_FrontWtop_L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40" t="18806" r="8160" b="25337"/>
            <a:stretch>
              <a:fillRect/>
            </a:stretch>
          </p:blipFill>
          <p:spPr bwMode="auto">
            <a:xfrm>
              <a:off x="3869" y="1628"/>
              <a:ext cx="1660" cy="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5" name="Elbow Connector 24"/>
          <p:cNvCxnSpPr/>
          <p:nvPr/>
        </p:nvCxnSpPr>
        <p:spPr bwMode="auto">
          <a:xfrm>
            <a:off x="4458291" y="2215817"/>
            <a:ext cx="2201185" cy="54517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9" idx="1"/>
          </p:cNvCxnSpPr>
          <p:nvPr/>
        </p:nvCxnSpPr>
        <p:spPr bwMode="auto">
          <a:xfrm flipH="1" flipV="1">
            <a:off x="2401894" y="2217787"/>
            <a:ext cx="1298030" cy="18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49608" y="2935990"/>
            <a:ext cx="3616648" cy="280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tx2"/>
                </a:solidFill>
              </a:rPr>
              <a:t>1. User-ID Agent Polls </a:t>
            </a:r>
            <a:r>
              <a:rPr lang="en-US" sz="1400" dirty="0" err="1" smtClean="0">
                <a:solidFill>
                  <a:schemeClr val="tx2"/>
                </a:solidFill>
              </a:rPr>
              <a:t>vCenter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or ESX(</a:t>
            </a:r>
            <a:r>
              <a:rPr lang="en-US" sz="1400" dirty="0" err="1" smtClean="0">
                <a:solidFill>
                  <a:schemeClr val="tx2"/>
                </a:solidFill>
              </a:rPr>
              <a:t>i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4760" y="3148087"/>
            <a:ext cx="3616648" cy="280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tx2"/>
                </a:solidFill>
              </a:rPr>
              <a:t>2. Agent Publishes VM Mapping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4760" y="3350531"/>
            <a:ext cx="3616648" cy="280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tx2"/>
                </a:solidFill>
              </a:rPr>
              <a:t>3. VM Visibility in ACC</a:t>
            </a:r>
            <a:endParaRPr lang="en-US" sz="1400" dirty="0">
              <a:solidFill>
                <a:schemeClr val="tx2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99924" y="1699528"/>
            <a:ext cx="1242961" cy="1040246"/>
            <a:chOff x="3635505" y="2904990"/>
            <a:chExt cx="1242961" cy="104024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5505" y="2904990"/>
              <a:ext cx="1242961" cy="104024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258733" y="3618264"/>
              <a:ext cx="537633" cy="231602"/>
            </a:xfrm>
            <a:prstGeom prst="rect">
              <a:avLst/>
            </a:prstGeom>
            <a:solidFill>
              <a:srgbClr val="9DCA6E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700" dirty="0" smtClean="0">
                  <a:solidFill>
                    <a:schemeClr val="tx2"/>
                  </a:solidFill>
                  <a:latin typeface="Lucida Sans"/>
                  <a:cs typeface="Lucida Sans"/>
                </a:rPr>
                <a:t>vSphere</a:t>
              </a:r>
            </a:p>
            <a:p>
              <a:pPr>
                <a:buNone/>
              </a:pPr>
              <a:endParaRPr lang="en-US" sz="200" dirty="0">
                <a:solidFill>
                  <a:schemeClr val="tx2"/>
                </a:solidFill>
                <a:latin typeface="Lucida Sans"/>
                <a:cs typeface="Lucida Sans"/>
              </a:endParaRPr>
            </a:p>
          </p:txBody>
        </p:sp>
      </p:grpSp>
      <p:pic>
        <p:nvPicPr>
          <p:cNvPr id="57" name="Picture 56" descr="VM-I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5" y="3899640"/>
            <a:ext cx="6142532" cy="127286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54050" y="3556977"/>
            <a:ext cx="3616648" cy="280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2"/>
                </a:solidFill>
              </a:rPr>
              <a:t>4</a:t>
            </a:r>
            <a:r>
              <a:rPr lang="en-US" sz="1400" dirty="0" smtClean="0">
                <a:solidFill>
                  <a:schemeClr val="tx2"/>
                </a:solidFill>
              </a:rPr>
              <a:t>. Dynamic VM Adds/Moves auto-sync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594439" y="4566746"/>
            <a:ext cx="3602661" cy="2251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76427" y="5359396"/>
            <a:ext cx="2395768" cy="66941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Binds VM-&gt;IP</a:t>
            </a:r>
          </a:p>
          <a:p>
            <a:r>
              <a:rPr lang="en-US" sz="1200" b="1" i="1" dirty="0" smtClean="0">
                <a:solidFill>
                  <a:srgbClr val="FF0000"/>
                </a:solidFill>
              </a:rPr>
              <a:t>Report on VM and User-&gt;VM Activity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66" name="Straight Connector 65"/>
          <p:cNvCxnSpPr>
            <a:stCxn id="63" idx="2"/>
          </p:cNvCxnSpPr>
          <p:nvPr/>
        </p:nvCxnSpPr>
        <p:spPr bwMode="auto">
          <a:xfrm flipH="1">
            <a:off x="2044510" y="4791931"/>
            <a:ext cx="351260" cy="558457"/>
          </a:xfrm>
          <a:prstGeom prst="line">
            <a:avLst/>
          </a:prstGeom>
          <a:solidFill>
            <a:srgbClr val="31698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45183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62" grpId="0"/>
      <p:bldP spid="63" grpId="0" animBg="1"/>
      <p:bldP spid="6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49736" y="2470150"/>
            <a:ext cx="6760864" cy="914400"/>
          </a:xfrm>
        </p:spPr>
        <p:txBody>
          <a:bodyPr rIns="132058"/>
          <a:lstStyle/>
          <a:p>
            <a:pPr eaLnBrk="1" hangingPunct="1"/>
            <a:r>
              <a:rPr lang="en-US" dirty="0"/>
              <a:t>PAN-OS 4.0: A Significant Milestone</a:t>
            </a:r>
            <a:endParaRPr lang="en-US" sz="3200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838200" y="53086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29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81279"/>
          <a:lstStyle/>
          <a:p>
            <a:pPr indent="0" eaLnBrk="1" hangingPunct="1"/>
            <a:r>
              <a:rPr lang="en-US" dirty="0"/>
              <a:t>PAN-OS</a:t>
            </a:r>
            <a:r>
              <a:rPr lang="en-US" dirty="0" smtClean="0"/>
              <a:t> 4.0</a:t>
            </a:r>
            <a:endParaRPr lang="en-US" dirty="0"/>
          </a:p>
        </p:txBody>
      </p:sp>
      <p:sp>
        <p:nvSpPr>
          <p:cNvPr id="3584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985837"/>
            <a:ext cx="4127500" cy="5211393"/>
          </a:xfrm>
        </p:spPr>
        <p:txBody>
          <a:bodyPr rIns="78400"/>
          <a:lstStyle/>
          <a:p>
            <a:pPr marL="231775" indent="-196850" eaLnBrk="1" hangingPunct="1">
              <a:spcBef>
                <a:spcPct val="0"/>
              </a:spcBef>
              <a:spcAft>
                <a:spcPts val="144"/>
              </a:spcAft>
              <a:buNone/>
            </a:pPr>
            <a:r>
              <a:rPr lang="en-US" dirty="0">
                <a:latin typeface="Calibri"/>
                <a:cs typeface="Calibri"/>
              </a:rPr>
              <a:t>App-ID</a:t>
            </a:r>
            <a:endParaRPr lang="en-US" dirty="0" smtClean="0">
              <a:latin typeface="Calibri"/>
              <a:cs typeface="Calibri"/>
            </a:endParaRPr>
          </a:p>
          <a:p>
            <a:pPr lvl="1" indent="-222250" eaLnBrk="1" hangingPunct="1">
              <a:spcBef>
                <a:spcPts val="500"/>
              </a:spcBef>
              <a:spcAft>
                <a:spcPts val="144"/>
              </a:spcAft>
            </a:pPr>
            <a:r>
              <a:rPr lang="en-US" sz="1800" dirty="0" smtClean="0">
                <a:latin typeface="Calibri"/>
                <a:cs typeface="Calibri"/>
              </a:rPr>
              <a:t>Custom </a:t>
            </a:r>
            <a:r>
              <a:rPr lang="en-US" sz="1800" dirty="0">
                <a:latin typeface="Calibri"/>
                <a:cs typeface="Calibri"/>
              </a:rPr>
              <a:t>App-</a:t>
            </a:r>
            <a:r>
              <a:rPr lang="en-US" sz="1800" dirty="0" smtClean="0">
                <a:latin typeface="Calibri"/>
                <a:cs typeface="Calibri"/>
              </a:rPr>
              <a:t>IDs for unknown protocols</a:t>
            </a:r>
          </a:p>
          <a:p>
            <a:pPr lvl="1" indent="-222250" eaLnBrk="1" hangingPunct="1">
              <a:spcBef>
                <a:spcPts val="500"/>
              </a:spcBef>
              <a:spcAft>
                <a:spcPts val="144"/>
              </a:spcAft>
            </a:pPr>
            <a:r>
              <a:rPr lang="en-US" sz="1800" dirty="0" smtClean="0">
                <a:latin typeface="Calibri"/>
                <a:cs typeface="Calibri"/>
              </a:rPr>
              <a:t>App and threats stats collection</a:t>
            </a:r>
          </a:p>
          <a:p>
            <a:pPr lvl="1" indent="-222250" eaLnBrk="1" hangingPunct="1">
              <a:spcBef>
                <a:spcPts val="500"/>
              </a:spcBef>
              <a:spcAft>
                <a:spcPts val="144"/>
              </a:spcAft>
            </a:pPr>
            <a:r>
              <a:rPr lang="en-US" sz="1800" dirty="0">
                <a:latin typeface="Calibri"/>
                <a:cs typeface="Calibri"/>
              </a:rPr>
              <a:t>SSH tunneling </a:t>
            </a:r>
            <a:r>
              <a:rPr lang="en-US" sz="1800" dirty="0" smtClean="0">
                <a:latin typeface="Calibri"/>
                <a:cs typeface="Calibri"/>
              </a:rPr>
              <a:t>control (for port forwarding control)</a:t>
            </a:r>
          </a:p>
          <a:p>
            <a:pPr lvl="1" indent="-222250" eaLnBrk="1" hangingPunct="1">
              <a:spcBef>
                <a:spcPts val="500"/>
              </a:spcBef>
              <a:spcAft>
                <a:spcPts val="144"/>
              </a:spcAft>
            </a:pPr>
            <a:r>
              <a:rPr lang="en-US" sz="1800" dirty="0" smtClean="0">
                <a:latin typeface="Calibri"/>
                <a:cs typeface="Calibri"/>
              </a:rPr>
              <a:t>6,000 custom App-IDs</a:t>
            </a:r>
          </a:p>
          <a:p>
            <a:pPr indent="-222250" eaLnBrk="1" hangingPunct="1">
              <a:spcBef>
                <a:spcPts val="500"/>
              </a:spcBef>
              <a:spcAft>
                <a:spcPts val="144"/>
              </a:spcAft>
            </a:pPr>
            <a:endParaRPr lang="en-US" dirty="0" smtClean="0">
              <a:latin typeface="Calibri"/>
              <a:cs typeface="Calibri"/>
            </a:endParaRPr>
          </a:p>
          <a:p>
            <a:pPr indent="-222250" eaLnBrk="1" hangingPunct="1">
              <a:spcBef>
                <a:spcPts val="500"/>
              </a:spcBef>
              <a:spcAft>
                <a:spcPts val="144"/>
              </a:spcAft>
              <a:buNone/>
            </a:pPr>
            <a:r>
              <a:rPr lang="en-US" dirty="0" smtClean="0">
                <a:latin typeface="Calibri"/>
                <a:cs typeface="Calibri"/>
              </a:rPr>
              <a:t>User-ID</a:t>
            </a:r>
          </a:p>
          <a:p>
            <a:pPr lvl="1" indent="-222250" eaLnBrk="1" hangingPunct="1">
              <a:spcBef>
                <a:spcPts val="500"/>
              </a:spcBef>
              <a:spcAft>
                <a:spcPts val="144"/>
              </a:spcAft>
            </a:pPr>
            <a:r>
              <a:rPr lang="en-US" sz="1800" dirty="0" smtClean="0">
                <a:latin typeface="Calibri"/>
                <a:cs typeface="Calibri"/>
              </a:rPr>
              <a:t>Windows 2003 64-bit, Windows 2008 32- and 64-bit Terminal Server support; </a:t>
            </a:r>
            <a:r>
              <a:rPr lang="en-US" sz="1800" dirty="0" err="1" smtClean="0">
                <a:latin typeface="Calibri"/>
                <a:cs typeface="Calibri"/>
              </a:rPr>
              <a:t>XenApp</a:t>
            </a:r>
            <a:r>
              <a:rPr lang="en-US" sz="1800" dirty="0" smtClean="0">
                <a:latin typeface="Calibri"/>
                <a:cs typeface="Calibri"/>
              </a:rPr>
              <a:t> 6 support</a:t>
            </a:r>
          </a:p>
          <a:p>
            <a:pPr lvl="1" indent="-222250" eaLnBrk="1" hangingPunct="1">
              <a:spcBef>
                <a:spcPts val="500"/>
              </a:spcBef>
              <a:spcAft>
                <a:spcPts val="144"/>
              </a:spcAft>
            </a:pPr>
            <a:r>
              <a:rPr lang="en-US" sz="1800" dirty="0" smtClean="0">
                <a:latin typeface="Calibri"/>
                <a:cs typeface="Calibri"/>
              </a:rPr>
              <a:t>Client </a:t>
            </a:r>
            <a:r>
              <a:rPr lang="en-US" sz="1800" dirty="0">
                <a:latin typeface="Calibri"/>
                <a:cs typeface="Calibri"/>
              </a:rPr>
              <a:t>certificates for captive portal</a:t>
            </a:r>
          </a:p>
          <a:p>
            <a:pPr lvl="1" indent="-222250" eaLnBrk="1" hangingPunct="1">
              <a:spcBef>
                <a:spcPts val="500"/>
              </a:spcBef>
              <a:spcAft>
                <a:spcPts val="144"/>
              </a:spcAft>
            </a:pPr>
            <a:r>
              <a:rPr lang="en-US" sz="1800" dirty="0">
                <a:latin typeface="Calibri"/>
                <a:cs typeface="Calibri"/>
              </a:rPr>
              <a:t>Authentication sequence flow</a:t>
            </a:r>
            <a:endParaRPr lang="en-US" sz="1800" dirty="0" smtClean="0">
              <a:latin typeface="Calibri"/>
              <a:cs typeface="Calibri"/>
            </a:endParaRPr>
          </a:p>
          <a:p>
            <a:pPr lvl="1" indent="-222250" eaLnBrk="1" hangingPunct="1">
              <a:spcBef>
                <a:spcPts val="500"/>
              </a:spcBef>
              <a:spcAft>
                <a:spcPts val="144"/>
              </a:spcAft>
            </a:pPr>
            <a:r>
              <a:rPr lang="en-US" sz="1800" dirty="0" smtClean="0">
                <a:latin typeface="Calibri"/>
                <a:cs typeface="Calibri"/>
              </a:rPr>
              <a:t>Strip </a:t>
            </a:r>
            <a:r>
              <a:rPr lang="en-US" sz="1800" dirty="0" err="1" smtClean="0">
                <a:latin typeface="Calibri"/>
                <a:cs typeface="Calibri"/>
              </a:rPr>
              <a:t>x</a:t>
            </a:r>
            <a:r>
              <a:rPr lang="en-US" sz="1800" dirty="0" smtClean="0">
                <a:latin typeface="Calibri"/>
                <a:cs typeface="Calibri"/>
              </a:rPr>
              <a:t>-forwarded-for header</a:t>
            </a:r>
          </a:p>
          <a:p>
            <a:pPr lvl="1" indent="-222250" eaLnBrk="1" hangingPunct="1">
              <a:spcBef>
                <a:spcPts val="500"/>
              </a:spcBef>
              <a:spcAft>
                <a:spcPts val="144"/>
              </a:spcAft>
            </a:pPr>
            <a:r>
              <a:rPr lang="en-US" sz="1800" dirty="0" smtClean="0">
                <a:latin typeface="Calibri"/>
                <a:cs typeface="Calibri"/>
              </a:rPr>
              <a:t>Destination port in captive portal rules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35846" name="Rectangle 5"/>
          <p:cNvSpPr>
            <a:spLocks/>
          </p:cNvSpPr>
          <p:nvPr/>
        </p:nvSpPr>
        <p:spPr bwMode="auto">
          <a:xfrm>
            <a:off x="4605338" y="985837"/>
            <a:ext cx="4140200" cy="50898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53975" indent="-14288" algn="l">
              <a:lnSpc>
                <a:spcPct val="75000"/>
              </a:lnSpc>
              <a:spcBef>
                <a:spcPts val="650"/>
              </a:spcBef>
              <a:spcAft>
                <a:spcPts val="144"/>
              </a:spcAft>
              <a:buClr>
                <a:srgbClr val="004167"/>
              </a:buClr>
              <a:buSzPct val="85000"/>
              <a:buNone/>
            </a:pPr>
            <a:r>
              <a:rPr lang="en-US" sz="2400" dirty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Threat Prevention &amp; Data Filtering</a:t>
            </a:r>
            <a:endParaRPr lang="en-US" sz="2400" dirty="0" smtClean="0">
              <a:solidFill>
                <a:srgbClr val="004167"/>
              </a:solidFill>
              <a:latin typeface="Calibri"/>
              <a:ea typeface="Calibri" charset="0"/>
              <a:cs typeface="Calibri"/>
              <a:sym typeface="Calibri" charset="0"/>
            </a:endParaRP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 charset="0"/>
                <a:cs typeface="Calibri"/>
                <a:sym typeface="Calibri" charset="0"/>
              </a:rPr>
              <a:t>Behavior-based botnet C&amp;C detection</a:t>
            </a: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PDF virus </a:t>
            </a:r>
            <a:r>
              <a:rPr lang="en-US" sz="1800" dirty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scanning</a:t>
            </a: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Drive by download protection</a:t>
            </a:r>
            <a:endParaRPr lang="en-US" sz="1800" dirty="0" smtClean="0">
              <a:solidFill>
                <a:srgbClr val="004167"/>
              </a:solidFill>
              <a:latin typeface="Calibri"/>
              <a:ea typeface="Calibri" charset="0"/>
              <a:cs typeface="Calibri"/>
              <a:sym typeface="Calibri" charset="0"/>
            </a:endParaRP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Hold</a:t>
            </a:r>
            <a:r>
              <a:rPr lang="en-US" sz="1800" dirty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-down time scan </a:t>
            </a:r>
            <a:r>
              <a:rPr lang="en-US" sz="18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detection</a:t>
            </a: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Time attribute for IPS and custom signatures</a:t>
            </a: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 charset="0"/>
                <a:cs typeface="Calibri"/>
                <a:sym typeface="Calibri" charset="0"/>
              </a:rPr>
              <a:t>DoS protection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 charset="0"/>
                <a:cs typeface="Calibri"/>
                <a:sym typeface="Calibri" charset="0"/>
              </a:rPr>
              <a:t>rulebase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  <a:latin typeface="Calibri"/>
              <a:ea typeface="Calibri" charset="0"/>
              <a:cs typeface="Calibri"/>
              <a:sym typeface="Calibri" charset="0"/>
            </a:endParaRPr>
          </a:p>
          <a:p>
            <a:pPr marL="274638" indent="-23495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endParaRPr lang="en-US" sz="1800" dirty="0">
              <a:solidFill>
                <a:srgbClr val="004167"/>
              </a:solidFill>
              <a:latin typeface="Calibri"/>
              <a:ea typeface="Calibri" charset="0"/>
              <a:cs typeface="Calibri"/>
              <a:sym typeface="Calibri" charset="0"/>
            </a:endParaRPr>
          </a:p>
          <a:p>
            <a:pPr marL="274638" indent="-234950" algn="l">
              <a:lnSpc>
                <a:spcPct val="75000"/>
              </a:lnSpc>
              <a:spcBef>
                <a:spcPts val="650"/>
              </a:spcBef>
              <a:spcAft>
                <a:spcPts val="144"/>
              </a:spcAft>
              <a:buClr>
                <a:srgbClr val="004167"/>
              </a:buClr>
              <a:buSzPct val="85000"/>
              <a:buNone/>
            </a:pPr>
            <a:r>
              <a:rPr lang="en-US" sz="2400" dirty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URL Filtering</a:t>
            </a: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Container page filtering, logging, and </a:t>
            </a:r>
            <a:r>
              <a:rPr lang="en-US" sz="18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reporting</a:t>
            </a: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Seamless URL activation</a:t>
            </a: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“Full” URL logging</a:t>
            </a:r>
          </a:p>
          <a:p>
            <a:pPr marL="566738" indent="-228600" algn="l">
              <a:lnSpc>
                <a:spcPct val="75000"/>
              </a:lnSpc>
              <a:spcBef>
                <a:spcPts val="525"/>
              </a:spcBef>
              <a:spcAft>
                <a:spcPts val="144"/>
              </a:spcAft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8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Manual URL DB uploads (weekly)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7288" y="6350000"/>
            <a:ext cx="5783262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2010 Palo Alto Networks. Proprietary and Confidential.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6388" y="6351588"/>
            <a:ext cx="84772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73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0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SSH Tunneling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 Local forwarding, Remote forwarding, X11</a:t>
            </a:r>
          </a:p>
          <a:p>
            <a:r>
              <a:rPr lang="en-US" dirty="0" smtClean="0"/>
              <a:t>New App-ID called SSH-</a:t>
            </a:r>
            <a:r>
              <a:rPr lang="en-US" dirty="0"/>
              <a:t>T</a:t>
            </a:r>
            <a:r>
              <a:rPr lang="en-US" dirty="0" smtClean="0"/>
              <a:t>unnel</a:t>
            </a:r>
          </a:p>
          <a:p>
            <a:r>
              <a:rPr lang="en-US" dirty="0" smtClean="0"/>
              <a:t>Shell access, SCP, SFTP will be identified as SSH, not SSH-</a:t>
            </a:r>
            <a:r>
              <a:rPr lang="en-US" dirty="0"/>
              <a:t>T</a:t>
            </a:r>
            <a:r>
              <a:rPr lang="en-US" dirty="0" smtClean="0"/>
              <a:t>unnel</a:t>
            </a:r>
          </a:p>
          <a:p>
            <a:r>
              <a:rPr lang="en-US" dirty="0" smtClean="0"/>
              <a:t>Only SSH V2</a:t>
            </a:r>
          </a:p>
          <a:p>
            <a:r>
              <a:rPr lang="en-US" dirty="0" smtClean="0"/>
              <a:t>Configuration option to allow/block a session that cannot be decrypted</a:t>
            </a:r>
          </a:p>
          <a:p>
            <a:r>
              <a:rPr lang="en-US" dirty="0" smtClean="0"/>
              <a:t>Key based auth, if SSH allowed in policy and decrypt is on, client retry will succeed.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74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15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SSH-tunnel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75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25" y="1192838"/>
            <a:ext cx="8155884" cy="42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3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Decryption Rule base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76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01" y="1416235"/>
            <a:ext cx="8290916" cy="43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12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App-ID – Unknown traffic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77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3" y="1084226"/>
            <a:ext cx="8138160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61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Bot-net detection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78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284277" y="1778217"/>
            <a:ext cx="3855482" cy="5257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3920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85000"/>
              <a:buFont typeface="Times" charset="0"/>
              <a:buChar char="•"/>
              <a:defRPr sz="2400">
                <a:solidFill>
                  <a:srgbClr val="004167"/>
                </a:solidFill>
                <a:latin typeface="+mn-lt"/>
                <a:ea typeface="+mn-ea"/>
                <a:cs typeface="+mn-cs"/>
              </a:defRPr>
            </a:lvl1pPr>
            <a:lvl2pPr marL="579438" indent="-23495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80000"/>
              <a:buFont typeface="Times" charset="0"/>
              <a:buChar char="-"/>
              <a:defRPr sz="2000">
                <a:solidFill>
                  <a:srgbClr val="004167"/>
                </a:solidFill>
                <a:latin typeface="+mn-lt"/>
              </a:defRPr>
            </a:lvl2pPr>
            <a:lvl3pPr marL="9223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55000"/>
              <a:buFont typeface="Wingdings" pitchFamily="2" charset="2"/>
              <a:buChar char="Ø"/>
              <a:defRPr sz="1400" i="1">
                <a:solidFill>
                  <a:srgbClr val="004167"/>
                </a:solidFill>
                <a:latin typeface="+mn-lt"/>
              </a:defRPr>
            </a:lvl3pPr>
            <a:lvl4pPr marL="12652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5F5F5F"/>
              </a:buClr>
              <a:buSzPct val="75000"/>
              <a:buChar char="•"/>
              <a:defRPr sz="1400">
                <a:solidFill>
                  <a:schemeClr val="bg2"/>
                </a:solidFill>
                <a:latin typeface="+mn-lt"/>
              </a:defRPr>
            </a:lvl4pPr>
            <a:lvl5pPr marL="16081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5pPr>
            <a:lvl6pPr marL="20653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6pPr>
            <a:lvl7pPr marL="25225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7pPr>
            <a:lvl8pPr marL="29797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8pPr>
            <a:lvl9pPr marL="34369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9pPr>
          </a:lstStyle>
          <a:p>
            <a:pPr marL="234950" indent="-196850" eaLnBrk="1" hangingPunct="1">
              <a:spcBef>
                <a:spcPts val="600"/>
              </a:spcBef>
              <a:buNone/>
            </a:pPr>
            <a:r>
              <a:rPr lang="en-US" sz="2000" dirty="0" smtClean="0">
                <a:latin typeface="Calibri"/>
                <a:cs typeface="Calibri"/>
              </a:rPr>
              <a:t>Bot-net detection</a:t>
            </a:r>
          </a:p>
          <a:p>
            <a:pPr lvl="1" indent="-187325" eaLnBrk="1" hangingPunct="1">
              <a:spcBef>
                <a:spcPts val="600"/>
              </a:spcBef>
            </a:pPr>
            <a:r>
              <a:rPr lang="en-US" sz="1400" dirty="0" smtClean="0">
                <a:latin typeface="Calibri"/>
                <a:cs typeface="Calibri"/>
              </a:rPr>
              <a:t>Advanced heuristics to detect botnets</a:t>
            </a:r>
          </a:p>
          <a:p>
            <a:pPr lvl="1" indent="-187325" eaLnBrk="1" hangingPunct="1">
              <a:spcBef>
                <a:spcPts val="600"/>
              </a:spcBef>
            </a:pPr>
            <a:r>
              <a:rPr lang="en-US" sz="1400" dirty="0" smtClean="0">
                <a:latin typeface="Calibri"/>
                <a:cs typeface="Calibri"/>
              </a:rPr>
              <a:t>Collates info from Traffic, Threat, URL logs to identify potential infected hosts</a:t>
            </a:r>
          </a:p>
          <a:p>
            <a:pPr lvl="1" indent="-187325" eaLnBrk="1" hangingPunct="1">
              <a:spcBef>
                <a:spcPts val="600"/>
              </a:spcBef>
            </a:pPr>
            <a:r>
              <a:rPr lang="en-US" sz="1400" dirty="0" smtClean="0">
                <a:latin typeface="Calibri"/>
                <a:cs typeface="Calibri"/>
              </a:rPr>
              <a:t>Reports generated daily with suspected hosts and confidence level</a:t>
            </a:r>
          </a:p>
          <a:p>
            <a:pPr lvl="1" indent="-187325" eaLnBrk="1" hangingPunct="1">
              <a:spcBef>
                <a:spcPts val="600"/>
              </a:spcBef>
            </a:pPr>
            <a:r>
              <a:rPr lang="en-US" sz="1400" dirty="0" smtClean="0">
                <a:latin typeface="Calibri"/>
                <a:cs typeface="Calibri"/>
              </a:rPr>
              <a:t>Uses </a:t>
            </a:r>
            <a:r>
              <a:rPr lang="en-US" sz="1400" i="1" dirty="0" smtClean="0">
                <a:latin typeface="Calibri"/>
                <a:cs typeface="Calibri"/>
              </a:rPr>
              <a:t>unknown-</a:t>
            </a:r>
            <a:r>
              <a:rPr lang="en-US" sz="1400" i="1" dirty="0" err="1" smtClean="0">
                <a:latin typeface="Calibri"/>
                <a:cs typeface="Calibri"/>
              </a:rPr>
              <a:t>tcp</a:t>
            </a:r>
            <a:r>
              <a:rPr lang="en-US" sz="1400" i="1" dirty="0" smtClean="0">
                <a:latin typeface="Calibri"/>
                <a:cs typeface="Calibri"/>
              </a:rPr>
              <a:t>/</a:t>
            </a:r>
            <a:r>
              <a:rPr lang="en-US" sz="1400" i="1" dirty="0" err="1" smtClean="0">
                <a:latin typeface="Calibri"/>
                <a:cs typeface="Calibri"/>
              </a:rPr>
              <a:t>udp</a:t>
            </a:r>
            <a:r>
              <a:rPr lang="en-US" sz="1400" dirty="0" smtClean="0">
                <a:latin typeface="Calibri"/>
                <a:cs typeface="Calibri"/>
              </a:rPr>
              <a:t>, </a:t>
            </a:r>
            <a:r>
              <a:rPr lang="en-US" sz="1400" i="1" dirty="0" smtClean="0">
                <a:latin typeface="Calibri"/>
                <a:cs typeface="Calibri"/>
              </a:rPr>
              <a:t>IRC and HTTP traffic(malware, recently registered, </a:t>
            </a:r>
            <a:r>
              <a:rPr lang="en-US" sz="1400" i="1" dirty="0" err="1" smtClean="0">
                <a:latin typeface="Calibri"/>
                <a:cs typeface="Calibri"/>
              </a:rPr>
              <a:t>etc</a:t>
            </a:r>
            <a:r>
              <a:rPr lang="en-US" sz="1400" dirty="0" smtClean="0">
                <a:latin typeface="Calibri"/>
                <a:cs typeface="Calibri"/>
              </a:rPr>
              <a:t> to identify.</a:t>
            </a:r>
          </a:p>
          <a:p>
            <a:pPr lvl="1" indent="-187325" eaLnBrk="1" hangingPunct="1">
              <a:spcBef>
                <a:spcPts val="600"/>
              </a:spcBef>
            </a:pPr>
            <a:endParaRPr lang="en-US" sz="1400" dirty="0" smtClean="0">
              <a:latin typeface="Calibri"/>
              <a:ea typeface="Calibri" charset="0"/>
              <a:cs typeface="Calibri"/>
              <a:sym typeface="Calibri" charset="0"/>
            </a:endParaRPr>
          </a:p>
          <a:p>
            <a:pPr marL="42863" indent="0" eaLnBrk="1" hangingPunct="1">
              <a:spcBef>
                <a:spcPts val="600"/>
              </a:spcBef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marL="42863" indent="0" eaLnBrk="1" hangingPunct="1">
              <a:spcBef>
                <a:spcPts val="600"/>
              </a:spcBef>
              <a:buNone/>
            </a:pPr>
            <a:r>
              <a:rPr lang="en-US" sz="2000" dirty="0">
                <a:latin typeface="Calibri"/>
                <a:cs typeface="Calibri"/>
              </a:rPr>
              <a:t>	</a:t>
            </a:r>
            <a:endParaRPr lang="en-US" sz="2000" dirty="0" smtClean="0">
              <a:latin typeface="Calibri"/>
              <a:cs typeface="Calibri"/>
            </a:endParaRPr>
          </a:p>
          <a:p>
            <a:pPr lvl="1" indent="-187325" eaLnBrk="1" hangingPunct="1">
              <a:spcBef>
                <a:spcPts val="600"/>
              </a:spcBef>
            </a:pPr>
            <a:endParaRPr lang="en-US" sz="1800" dirty="0" smtClean="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7" y="1030145"/>
            <a:ext cx="5194300" cy="334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086" y="3288577"/>
            <a:ext cx="3132433" cy="2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29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627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/>
          </p:cNvSpPr>
          <p:nvPr/>
        </p:nvSpPr>
        <p:spPr bwMode="auto">
          <a:xfrm>
            <a:off x="128588" y="6489700"/>
            <a:ext cx="5791200" cy="215900"/>
          </a:xfrm>
          <a:prstGeom prst="rect">
            <a:avLst/>
          </a:prstGeom>
          <a:noFill/>
          <a:ln w="9525" cap="flat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sz="900">
                <a:solidFill>
                  <a:srgbClr val="A7C439"/>
                </a:solidFill>
                <a:latin typeface="Calibri" charset="0"/>
                <a:cs typeface="Calibri" charset="0"/>
                <a:sym typeface="Calibri" charset="0"/>
              </a:rPr>
              <a:t>© 2010 Palo Alto Networks. Proprietary and Confidential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Drive-by-download Protection</a:t>
            </a:r>
            <a:endParaRPr lang="en-US" dirty="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ts val="1263"/>
              </a:spcBef>
            </a:pPr>
            <a:endParaRPr lang="en-US" dirty="0" smtClean="0"/>
          </a:p>
          <a:p>
            <a:pPr lvl="1">
              <a:spcBef>
                <a:spcPts val="1263"/>
              </a:spcBef>
            </a:pPr>
            <a:r>
              <a:rPr lang="en-US" dirty="0" smtClean="0"/>
              <a:t>Introducing a new file blocking profile action “continue” 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If user attempts to download a file through the browser or a file download is attempted by the website automatically and the traffic matches the file blocking rule, a page with be presented to the user indicating that file transfer is being attempted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The page has a “continue” button. If the user clicks it, file transfer will continue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Idea is to warn the user about file transfer transaction – in drive-by-downloads, the downloading of malicious files happens without user intervention</a:t>
            </a:r>
          </a:p>
        </p:txBody>
      </p:sp>
    </p:spTree>
    <p:extLst>
      <p:ext uri="{BB962C8B-B14F-4D97-AF65-F5344CB8AC3E}">
        <p14:creationId xmlns:p14="http://schemas.microsoft.com/office/powerpoint/2010/main" val="687358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</a:t>
            </a:r>
            <a:r>
              <a:rPr lang="en-US" dirty="0" err="1" smtClean="0"/>
              <a:t>Stateful</a:t>
            </a:r>
            <a:r>
              <a:rPr lang="en-US" dirty="0" smtClean="0"/>
              <a:t> Firewall doesn’t see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Port hopping or port agnostic applications</a:t>
            </a:r>
          </a:p>
          <a:p>
            <a:pPr lvl="1"/>
            <a:r>
              <a:rPr lang="en-US" sz="2400" dirty="0" smtClean="0"/>
              <a:t>They don’t care on what port they flow</a:t>
            </a:r>
          </a:p>
          <a:p>
            <a:pPr lvl="1"/>
            <a:r>
              <a:rPr lang="en-US" sz="2400" dirty="0" smtClean="0"/>
              <a:t>The firewall can’t distinguish between legitimate or inappropriate use of the port/protocol</a:t>
            </a:r>
          </a:p>
          <a:p>
            <a:pPr lvl="1"/>
            <a:r>
              <a:rPr lang="en-US" sz="2400" dirty="0" smtClean="0"/>
              <a:t>The firewall can’t control the application</a:t>
            </a:r>
          </a:p>
          <a:p>
            <a:r>
              <a:rPr lang="en-US" sz="2800" dirty="0" smtClean="0"/>
              <a:t>Tunneled applications (= evasion)</a:t>
            </a:r>
          </a:p>
          <a:p>
            <a:pPr lvl="1"/>
            <a:r>
              <a:rPr lang="en-US" sz="2400" dirty="0" smtClean="0"/>
              <a:t>A tunnel is built through an open port</a:t>
            </a:r>
          </a:p>
          <a:p>
            <a:pPr lvl="1"/>
            <a:r>
              <a:rPr lang="en-US" sz="2400" dirty="0" smtClean="0"/>
              <a:t>The real application is hidden in the tunnel</a:t>
            </a:r>
          </a:p>
          <a:p>
            <a:pPr lvl="1"/>
            <a:r>
              <a:rPr lang="en-US" sz="2400" dirty="0" smtClean="0"/>
              <a:t>It doesn’t even need to be an encrypted tunnel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8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93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627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/>
          </p:cNvSpPr>
          <p:nvPr/>
        </p:nvSpPr>
        <p:spPr bwMode="auto">
          <a:xfrm>
            <a:off x="128588" y="6489700"/>
            <a:ext cx="5791200" cy="215900"/>
          </a:xfrm>
          <a:prstGeom prst="rect">
            <a:avLst/>
          </a:prstGeom>
          <a:noFill/>
          <a:ln w="9525" cap="flat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sz="900">
                <a:solidFill>
                  <a:srgbClr val="A7C439"/>
                </a:solidFill>
                <a:latin typeface="Calibri" charset="0"/>
                <a:cs typeface="Calibri" charset="0"/>
                <a:sym typeface="Calibri" charset="0"/>
              </a:rPr>
              <a:t>© 2010 Palo Alto Networks. Proprietary and Confidential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03817"/>
            <a:ext cx="8374063" cy="612775"/>
          </a:xfrm>
          <a:ln/>
        </p:spPr>
        <p:txBody>
          <a:bodyPr/>
          <a:lstStyle/>
          <a:p>
            <a:r>
              <a:rPr lang="en-US" dirty="0" smtClean="0"/>
              <a:t>Time-attribute for IPS Signatures +</a:t>
            </a:r>
            <a:br>
              <a:rPr lang="en-US" dirty="0" smtClean="0"/>
            </a:br>
            <a:r>
              <a:rPr lang="en-US" dirty="0" smtClean="0"/>
              <a:t>Custom Combination Signatures</a:t>
            </a:r>
            <a:endParaRPr lang="en-US" dirty="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ts val="1263"/>
              </a:spcBef>
            </a:pPr>
            <a:endParaRPr lang="en-US" dirty="0" smtClean="0"/>
          </a:p>
          <a:p>
            <a:pPr lvl="1">
              <a:spcBef>
                <a:spcPts val="1263"/>
              </a:spcBef>
            </a:pPr>
            <a:r>
              <a:rPr lang="en-US" dirty="0" smtClean="0"/>
              <a:t>Introducing ability to configure time-attribute for brute-force signatures</a:t>
            </a:r>
          </a:p>
          <a:p>
            <a:pPr lvl="2">
              <a:spcBef>
                <a:spcPts val="1263"/>
              </a:spcBef>
            </a:pPr>
            <a:r>
              <a:rPr lang="en-US" dirty="0" smtClean="0"/>
              <a:t>How many times brute-force event is detected per unit of time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Previously for custom vulnerability signatures, we allowed creating signature using protocol decoder context only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Now, introducing ability to create custom “combination” signatures i.e., taking individual spyware or vulnerability threat ids and grouping them into one custom signature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Allows user to create more specific custom signatures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Time-attribute configuration is needed for the custom signatures to make them meaningful</a:t>
            </a:r>
          </a:p>
        </p:txBody>
      </p:sp>
    </p:spTree>
    <p:extLst>
      <p:ext uri="{BB962C8B-B14F-4D97-AF65-F5344CB8AC3E}">
        <p14:creationId xmlns:p14="http://schemas.microsoft.com/office/powerpoint/2010/main" val="24767241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Signature – Combination &amp; Time </a:t>
            </a:r>
            <a:r>
              <a:rPr lang="en-US" dirty="0" err="1" smtClean="0"/>
              <a:t>Attr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81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95" y="811549"/>
            <a:ext cx="7703820" cy="3642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08" y="4411691"/>
            <a:ext cx="4005123" cy="184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37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627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/>
          </p:cNvSpPr>
          <p:nvPr/>
        </p:nvSpPr>
        <p:spPr bwMode="auto">
          <a:xfrm>
            <a:off x="128588" y="6489700"/>
            <a:ext cx="5791200" cy="215900"/>
          </a:xfrm>
          <a:prstGeom prst="rect">
            <a:avLst/>
          </a:prstGeom>
          <a:noFill/>
          <a:ln w="9525" cap="flat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sz="900">
                <a:solidFill>
                  <a:srgbClr val="A7C439"/>
                </a:solidFill>
                <a:latin typeface="Calibri" charset="0"/>
                <a:cs typeface="Calibri" charset="0"/>
                <a:sym typeface="Calibri" charset="0"/>
              </a:rPr>
              <a:t>© 2010 Palo Alto Networks. Proprietary and Confidential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 smtClean="0"/>
              <a:t>Blackhole</a:t>
            </a:r>
            <a:r>
              <a:rPr lang="en-US" dirty="0" smtClean="0"/>
              <a:t> malicious traffic</a:t>
            </a:r>
            <a:endParaRPr lang="en-US" dirty="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ts val="1263"/>
              </a:spcBef>
            </a:pPr>
            <a:endParaRPr lang="en-US" dirty="0" smtClean="0"/>
          </a:p>
          <a:p>
            <a:pPr lvl="1">
              <a:spcBef>
                <a:spcPts val="1263"/>
              </a:spcBef>
            </a:pPr>
            <a:r>
              <a:rPr lang="en-US" dirty="0" smtClean="0"/>
              <a:t>Introducing a new action “block-</a:t>
            </a:r>
            <a:r>
              <a:rPr lang="en-US" dirty="0" err="1" smtClean="0"/>
              <a:t>ip</a:t>
            </a:r>
            <a:r>
              <a:rPr lang="en-US" dirty="0" smtClean="0"/>
              <a:t>” for spyware/vulnerability signatures, Zone protection profile and </a:t>
            </a:r>
            <a:r>
              <a:rPr lang="en-US" dirty="0" err="1" smtClean="0"/>
              <a:t>DoS</a:t>
            </a:r>
            <a:r>
              <a:rPr lang="en-US" dirty="0" smtClean="0"/>
              <a:t> rule base (new functionality)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Idea is to block all future traffic from a malicious host once the traffic from the host triggers a security condition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The action requires 2 attributes to be configured</a:t>
            </a:r>
          </a:p>
          <a:p>
            <a:pPr lvl="2">
              <a:spcBef>
                <a:spcPts val="1263"/>
              </a:spcBef>
            </a:pPr>
            <a:r>
              <a:rPr lang="en-US" dirty="0" smtClean="0"/>
              <a:t>Time (in </a:t>
            </a:r>
            <a:r>
              <a:rPr lang="en-US" dirty="0" err="1" smtClean="0"/>
              <a:t>secs</a:t>
            </a:r>
            <a:r>
              <a:rPr lang="en-US" dirty="0" smtClean="0"/>
              <a:t>) for which the traffic will be blocked</a:t>
            </a:r>
          </a:p>
          <a:p>
            <a:pPr lvl="2">
              <a:spcBef>
                <a:spcPts val="1263"/>
              </a:spcBef>
            </a:pPr>
            <a:r>
              <a:rPr lang="en-US" dirty="0" smtClean="0"/>
              <a:t>In what way traffic will be blocked: Based on Source-IP or source-and-destination IP</a:t>
            </a:r>
          </a:p>
        </p:txBody>
      </p:sp>
    </p:spTree>
    <p:extLst>
      <p:ext uri="{BB962C8B-B14F-4D97-AF65-F5344CB8AC3E}">
        <p14:creationId xmlns:p14="http://schemas.microsoft.com/office/powerpoint/2010/main" val="4085523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Signature with Block IP and Duration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83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8" y="832807"/>
            <a:ext cx="6077434" cy="5403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924" y="3600888"/>
            <a:ext cx="2294618" cy="39392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5079293" y="3490793"/>
            <a:ext cx="426690" cy="616820"/>
          </a:xfrm>
          <a:prstGeom prst="rightArrow">
            <a:avLst/>
          </a:prstGeom>
          <a:solidFill>
            <a:srgbClr val="31698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  <p:extLst>
      <p:ext uri="{BB962C8B-B14F-4D97-AF65-F5344CB8AC3E}">
        <p14:creationId xmlns:p14="http://schemas.microsoft.com/office/powerpoint/2010/main" val="3048949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3" y="50800"/>
            <a:ext cx="9148763" cy="68627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/>
          </p:cNvSpPr>
          <p:nvPr/>
        </p:nvSpPr>
        <p:spPr bwMode="auto">
          <a:xfrm>
            <a:off x="128588" y="6489700"/>
            <a:ext cx="5791200" cy="215900"/>
          </a:xfrm>
          <a:prstGeom prst="rect">
            <a:avLst/>
          </a:prstGeom>
          <a:noFill/>
          <a:ln w="9525" cap="flat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sz="900">
                <a:solidFill>
                  <a:srgbClr val="A7C439"/>
                </a:solidFill>
                <a:latin typeface="Calibri" charset="0"/>
                <a:cs typeface="Calibri" charset="0"/>
                <a:sym typeface="Calibri" charset="0"/>
              </a:rPr>
              <a:t>© 2010 Palo Alto Networks. Proprietary and Confidential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 smtClean="0"/>
              <a:t>DoS</a:t>
            </a:r>
            <a:r>
              <a:rPr lang="en-US" dirty="0" smtClean="0"/>
              <a:t> Protection</a:t>
            </a:r>
            <a:endParaRPr lang="en-US" dirty="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1">
              <a:spcBef>
                <a:spcPts val="1263"/>
              </a:spcBef>
            </a:pPr>
            <a:r>
              <a:rPr lang="en-US" dirty="0" smtClean="0"/>
              <a:t>Extends our existing </a:t>
            </a:r>
            <a:r>
              <a:rPr lang="en-US" dirty="0" err="1" smtClean="0"/>
              <a:t>DoS</a:t>
            </a:r>
            <a:r>
              <a:rPr lang="en-US" dirty="0" smtClean="0"/>
              <a:t> protections that are currently configurable on a per-zone basis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Introducing </a:t>
            </a:r>
            <a:r>
              <a:rPr lang="en-US" dirty="0" err="1" smtClean="0"/>
              <a:t>DoS</a:t>
            </a:r>
            <a:r>
              <a:rPr lang="en-US" dirty="0" smtClean="0"/>
              <a:t> protection rule base that provides a fine granularity of what traffic (based on source/destination zone, source/destination IP, service, user) needs to be covered with </a:t>
            </a:r>
            <a:r>
              <a:rPr lang="en-US" dirty="0" err="1" smtClean="0"/>
              <a:t>DoS</a:t>
            </a:r>
            <a:r>
              <a:rPr lang="en-US" dirty="0" smtClean="0"/>
              <a:t> Protection</a:t>
            </a:r>
          </a:p>
          <a:p>
            <a:pPr lvl="1">
              <a:spcBef>
                <a:spcPts val="1263"/>
              </a:spcBef>
            </a:pPr>
            <a:r>
              <a:rPr lang="en-US" dirty="0" err="1" smtClean="0"/>
              <a:t>DoS</a:t>
            </a:r>
            <a:r>
              <a:rPr lang="en-US" dirty="0" smtClean="0"/>
              <a:t> protection profiles are defined separately that include thresholds for TCP/UDP/Other-IP/ICMP and also session limit. Two types of profiles are supported:</a:t>
            </a:r>
          </a:p>
          <a:p>
            <a:pPr lvl="2">
              <a:spcBef>
                <a:spcPts val="1263"/>
              </a:spcBef>
            </a:pPr>
            <a:r>
              <a:rPr lang="en-US" dirty="0" smtClean="0"/>
              <a:t>Aggregate: Thresholds apply to all traffic </a:t>
            </a:r>
          </a:p>
          <a:p>
            <a:pPr lvl="2">
              <a:spcBef>
                <a:spcPts val="1263"/>
              </a:spcBef>
            </a:pPr>
            <a:r>
              <a:rPr lang="en-US" dirty="0" smtClean="0"/>
              <a:t>Classified: Thresholds apply either on basis of source IP, destination IP or a combination of both.</a:t>
            </a:r>
          </a:p>
          <a:p>
            <a:pPr lvl="1">
              <a:spcBef>
                <a:spcPts val="1263"/>
              </a:spcBef>
            </a:pPr>
            <a:r>
              <a:rPr lang="en-US" dirty="0" smtClean="0"/>
              <a:t>One Aggregate and classified profile can be applied to a </a:t>
            </a:r>
            <a:r>
              <a:rPr lang="en-US" dirty="0" err="1" smtClean="0"/>
              <a:t>DoS</a:t>
            </a:r>
            <a:r>
              <a:rPr lang="en-US" dirty="0" smtClean="0"/>
              <a:t> protection rule</a:t>
            </a:r>
          </a:p>
        </p:txBody>
      </p:sp>
    </p:spTree>
    <p:extLst>
      <p:ext uri="{BB962C8B-B14F-4D97-AF65-F5344CB8AC3E}">
        <p14:creationId xmlns:p14="http://schemas.microsoft.com/office/powerpoint/2010/main" val="15157746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DoS</a:t>
            </a:r>
            <a:r>
              <a:rPr lang="en-US" dirty="0" smtClean="0"/>
              <a:t> Protection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85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75" y="1308096"/>
            <a:ext cx="4047043" cy="4710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917" y="2190299"/>
            <a:ext cx="3953738" cy="28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23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DoS</a:t>
            </a:r>
            <a:r>
              <a:rPr lang="en-US" dirty="0" smtClean="0"/>
              <a:t> Protection Rule Base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86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1454150"/>
            <a:ext cx="77089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86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81279"/>
          <a:lstStyle/>
          <a:p>
            <a:pPr indent="0" eaLnBrk="1" hangingPunct="1"/>
            <a:r>
              <a:rPr lang="en-US" dirty="0"/>
              <a:t>PAN-</a:t>
            </a:r>
            <a:r>
              <a:rPr lang="en-US" dirty="0" smtClean="0"/>
              <a:t>OS 4.0</a:t>
            </a:r>
            <a:endParaRPr lang="en-US" dirty="0"/>
          </a:p>
        </p:txBody>
      </p:sp>
      <p:sp>
        <p:nvSpPr>
          <p:cNvPr id="368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940070"/>
            <a:ext cx="4127500" cy="5270500"/>
          </a:xfrm>
        </p:spPr>
        <p:txBody>
          <a:bodyPr rIns="78400"/>
          <a:lstStyle/>
          <a:p>
            <a:pPr marL="231775" indent="-196850" eaLnBrk="1" hangingPunct="1">
              <a:lnSpc>
                <a:spcPct val="75000"/>
              </a:lnSpc>
              <a:spcBef>
                <a:spcPct val="0"/>
              </a:spcBef>
              <a:buNone/>
            </a:pPr>
            <a:r>
              <a:rPr lang="en-US" sz="2800" dirty="0">
                <a:latin typeface="Calibri"/>
                <a:cs typeface="Calibri"/>
              </a:rPr>
              <a:t>Networking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>
                <a:solidFill>
                  <a:srgbClr val="254F67"/>
                </a:solidFill>
                <a:latin typeface="Calibri"/>
                <a:cs typeface="Calibri"/>
              </a:rPr>
              <a:t>Active/Active </a:t>
            </a:r>
            <a:r>
              <a:rPr lang="en-US" sz="1900" dirty="0" smtClean="0">
                <a:solidFill>
                  <a:srgbClr val="254F67"/>
                </a:solidFill>
                <a:latin typeface="Calibri"/>
                <a:cs typeface="Calibri"/>
              </a:rPr>
              <a:t>HA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 smtClean="0">
                <a:latin typeface="Calibri"/>
                <a:cs typeface="Calibri"/>
              </a:rPr>
              <a:t>HA enhancements (link failover, next-hop gateway for HA1, more)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>
                <a:latin typeface="Calibri"/>
                <a:cs typeface="Calibri"/>
              </a:rPr>
              <a:t>IPv6 L2/L3 basic support</a:t>
            </a:r>
            <a:endParaRPr lang="en-US" sz="1900" dirty="0" smtClean="0">
              <a:latin typeface="Calibri"/>
              <a:cs typeface="Calibri"/>
            </a:endParaRP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 smtClean="0">
                <a:latin typeface="Calibri"/>
                <a:cs typeface="Calibri"/>
              </a:rPr>
              <a:t>DNS proxy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 smtClean="0">
                <a:latin typeface="Calibri"/>
                <a:cs typeface="Calibri"/>
              </a:rPr>
              <a:t>DoS </a:t>
            </a:r>
            <a:r>
              <a:rPr lang="en-US" sz="1900" dirty="0">
                <a:latin typeface="Calibri"/>
                <a:cs typeface="Calibri"/>
              </a:rPr>
              <a:t>source/</a:t>
            </a:r>
            <a:r>
              <a:rPr lang="en-US" sz="1900" dirty="0" err="1">
                <a:latin typeface="Calibri"/>
                <a:cs typeface="Calibri"/>
              </a:rPr>
              <a:t>dest</a:t>
            </a:r>
            <a:r>
              <a:rPr lang="en-US" sz="1900" dirty="0">
                <a:latin typeface="Calibri"/>
                <a:cs typeface="Calibri"/>
              </a:rPr>
              <a:t> IP session limiting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>
                <a:latin typeface="Calibri"/>
                <a:cs typeface="Calibri"/>
              </a:rPr>
              <a:t>VSYS resource control (# </a:t>
            </a:r>
            <a:r>
              <a:rPr lang="en-US" sz="1900" dirty="0" smtClean="0">
                <a:latin typeface="Calibri"/>
                <a:cs typeface="Calibri"/>
              </a:rPr>
              <a:t>rules, tunnels, more)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 smtClean="0">
                <a:latin typeface="Calibri"/>
                <a:cs typeface="Calibri"/>
              </a:rPr>
              <a:t>Country</a:t>
            </a:r>
            <a:r>
              <a:rPr lang="en-US" sz="1900" dirty="0">
                <a:latin typeface="Calibri"/>
                <a:cs typeface="Calibri"/>
              </a:rPr>
              <a:t>-based </a:t>
            </a:r>
            <a:r>
              <a:rPr lang="en-US" sz="1900" dirty="0" smtClean="0">
                <a:latin typeface="Calibri"/>
                <a:cs typeface="Calibri"/>
              </a:rPr>
              <a:t>policies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 smtClean="0">
                <a:latin typeface="Calibri"/>
                <a:cs typeface="Calibri"/>
              </a:rPr>
              <a:t>Overlapping IP support (across multiple </a:t>
            </a:r>
            <a:r>
              <a:rPr lang="en-US" sz="1900" dirty="0" err="1" smtClean="0">
                <a:latin typeface="Calibri"/>
                <a:cs typeface="Calibri"/>
              </a:rPr>
              <a:t>VRs</a:t>
            </a:r>
            <a:r>
              <a:rPr lang="en-US" sz="1900" dirty="0" smtClean="0">
                <a:latin typeface="Calibri"/>
                <a:cs typeface="Calibri"/>
              </a:rPr>
              <a:t>)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 smtClean="0">
                <a:latin typeface="Calibri"/>
                <a:cs typeface="Calibri"/>
              </a:rPr>
              <a:t>VR to VR routing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 smtClean="0">
                <a:latin typeface="Calibri"/>
                <a:cs typeface="Calibri"/>
              </a:rPr>
              <a:t>Virtual System as destination of PBF rule</a:t>
            </a: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 smtClean="0">
                <a:latin typeface="Calibri"/>
                <a:cs typeface="Calibri"/>
              </a:rPr>
              <a:t>Untagged </a:t>
            </a:r>
            <a:r>
              <a:rPr lang="en-US" sz="1900" dirty="0" err="1" smtClean="0">
                <a:latin typeface="Calibri"/>
                <a:cs typeface="Calibri"/>
              </a:rPr>
              <a:t>subinterfaces</a:t>
            </a:r>
            <a:endParaRPr lang="en-US" sz="1900" dirty="0" smtClean="0">
              <a:latin typeface="Calibri"/>
              <a:cs typeface="Calibri"/>
            </a:endParaRPr>
          </a:p>
          <a:p>
            <a:pPr lvl="1" indent="-222250" eaLnBrk="1" hangingPunct="1">
              <a:lnSpc>
                <a:spcPct val="75000"/>
              </a:lnSpc>
              <a:spcBef>
                <a:spcPts val="700"/>
              </a:spcBef>
            </a:pPr>
            <a:r>
              <a:rPr lang="en-US" sz="1900" dirty="0" smtClean="0">
                <a:latin typeface="Calibri"/>
                <a:cs typeface="Calibri"/>
              </a:rPr>
              <a:t>TCP MSS adjustment</a:t>
            </a:r>
          </a:p>
        </p:txBody>
      </p:sp>
      <p:sp>
        <p:nvSpPr>
          <p:cNvPr id="36870" name="Rectangle 5"/>
          <p:cNvSpPr>
            <a:spLocks/>
          </p:cNvSpPr>
          <p:nvPr/>
        </p:nvSpPr>
        <p:spPr bwMode="auto">
          <a:xfrm>
            <a:off x="4605338" y="940070"/>
            <a:ext cx="4140200" cy="5093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274638" indent="-234950" algn="l">
              <a:lnSpc>
                <a:spcPct val="75000"/>
              </a:lnSpc>
              <a:spcBef>
                <a:spcPts val="1050"/>
              </a:spcBef>
              <a:buClr>
                <a:srgbClr val="004167"/>
              </a:buClr>
              <a:buSzPct val="85000"/>
              <a:buNone/>
            </a:pPr>
            <a:r>
              <a:rPr lang="en-US" sz="2800" dirty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NetConnect SSL-VPN</a:t>
            </a:r>
            <a:endParaRPr lang="en-US" sz="2800" dirty="0" smtClean="0">
              <a:solidFill>
                <a:srgbClr val="004167"/>
              </a:solidFill>
              <a:latin typeface="Calibri"/>
              <a:ea typeface="Calibri" charset="0"/>
              <a:cs typeface="Calibri"/>
              <a:sym typeface="Calibri" charset="0"/>
            </a:endParaRPr>
          </a:p>
          <a:p>
            <a:pPr marL="571500" lvl="1" indent="-228600" algn="l">
              <a:lnSpc>
                <a:spcPct val="75000"/>
              </a:lnSpc>
              <a:spcBef>
                <a:spcPts val="688"/>
              </a:spcBef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9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Password expiration notification</a:t>
            </a:r>
          </a:p>
          <a:p>
            <a:pPr marL="571500" lvl="1" indent="-228600" algn="l">
              <a:lnSpc>
                <a:spcPct val="75000"/>
              </a:lnSpc>
              <a:spcBef>
                <a:spcPts val="688"/>
              </a:spcBef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9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Mac OS support (released w/ PAN-OS 3.1.4)</a:t>
            </a:r>
          </a:p>
          <a:p>
            <a:pPr marL="274638" indent="-234950" algn="l">
              <a:lnSpc>
                <a:spcPct val="75000"/>
              </a:lnSpc>
              <a:spcBef>
                <a:spcPts val="688"/>
              </a:spcBef>
              <a:buClr>
                <a:srgbClr val="004167"/>
              </a:buClr>
              <a:buSzPct val="80000"/>
              <a:buFont typeface="Times" charset="0"/>
              <a:buChar char="-"/>
            </a:pPr>
            <a:endParaRPr lang="en-US" sz="1900" dirty="0" smtClean="0">
              <a:solidFill>
                <a:srgbClr val="004167"/>
              </a:solidFill>
              <a:latin typeface="Calibri"/>
              <a:ea typeface="Calibri" charset="0"/>
              <a:cs typeface="Calibri"/>
              <a:sym typeface="Calibri" charset="0"/>
            </a:endParaRPr>
          </a:p>
          <a:p>
            <a:pPr marL="274638" indent="-234950" algn="l">
              <a:lnSpc>
                <a:spcPct val="75000"/>
              </a:lnSpc>
              <a:spcBef>
                <a:spcPts val="1050"/>
              </a:spcBef>
              <a:buClr>
                <a:srgbClr val="004167"/>
              </a:buClr>
              <a:buSzPct val="85000"/>
              <a:buNone/>
            </a:pPr>
            <a:r>
              <a:rPr lang="en-US" sz="2800" dirty="0" smtClean="0">
                <a:solidFill>
                  <a:srgbClr val="254F67"/>
                </a:solidFill>
                <a:latin typeface="Calibri"/>
                <a:ea typeface="Calibri" charset="0"/>
                <a:cs typeface="Calibri"/>
                <a:sym typeface="Calibri" charset="0"/>
              </a:rPr>
              <a:t>GlobalProtect™*</a:t>
            </a:r>
          </a:p>
          <a:p>
            <a:pPr marL="571500" lvl="1" indent="-228600" algn="l">
              <a:lnSpc>
                <a:spcPct val="75000"/>
              </a:lnSpc>
              <a:spcBef>
                <a:spcPts val="688"/>
              </a:spcBef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9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Windows XP, Vista, 7 support (32- and 64-bit support)</a:t>
            </a:r>
          </a:p>
          <a:p>
            <a:pPr marL="571500" lvl="1" indent="-228600" algn="l">
              <a:lnSpc>
                <a:spcPct val="75000"/>
              </a:lnSpc>
              <a:spcBef>
                <a:spcPts val="688"/>
              </a:spcBef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9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Host profiling</a:t>
            </a:r>
          </a:p>
          <a:p>
            <a:pPr marL="571500" lvl="1" indent="-228600" algn="l">
              <a:lnSpc>
                <a:spcPct val="75000"/>
              </a:lnSpc>
              <a:spcBef>
                <a:spcPts val="688"/>
              </a:spcBef>
              <a:buClr>
                <a:srgbClr val="004167"/>
              </a:buClr>
              <a:buSzPct val="80000"/>
              <a:buFont typeface="Times" charset="0"/>
              <a:buChar char="-"/>
            </a:pPr>
            <a:r>
              <a:rPr lang="en-US" sz="1900" dirty="0" smtClean="0">
                <a:solidFill>
                  <a:srgbClr val="004167"/>
                </a:solidFill>
                <a:latin typeface="Calibri"/>
                <a:ea typeface="Calibri" charset="0"/>
                <a:cs typeface="Calibri"/>
                <a:sym typeface="Calibri" charset="0"/>
              </a:rPr>
              <a:t>Single sign-on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7288" y="6350000"/>
            <a:ext cx="5783262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2010 Palo Alto Networks. Proprietary and Confidential.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6388" y="6351588"/>
            <a:ext cx="84772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87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0270" y="5698075"/>
            <a:ext cx="3578403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algn="l">
              <a:buNone/>
            </a:pPr>
            <a:r>
              <a:rPr lang="en-US" dirty="0" smtClean="0">
                <a:solidFill>
                  <a:srgbClr val="004167"/>
                </a:solidFill>
              </a:rPr>
              <a:t>* Requires optional GlobalProtect device license</a:t>
            </a:r>
            <a:endParaRPr lang="en-US" dirty="0">
              <a:solidFill>
                <a:srgbClr val="0041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3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81279"/>
          <a:lstStyle/>
          <a:p>
            <a:pPr indent="0" eaLnBrk="1" hangingPunct="1"/>
            <a:r>
              <a:rPr lang="en-US" dirty="0"/>
              <a:t>PAN-OS</a:t>
            </a:r>
            <a:r>
              <a:rPr lang="en-US" dirty="0" smtClean="0"/>
              <a:t> 4.0</a:t>
            </a:r>
            <a:endParaRPr lang="en-US" dirty="0"/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985838"/>
            <a:ext cx="4127500" cy="5257800"/>
          </a:xfrm>
        </p:spPr>
        <p:txBody>
          <a:bodyPr rIns="39200"/>
          <a:lstStyle/>
          <a:p>
            <a:pPr marL="234950" indent="-196850" eaLnBrk="1" hangingPunct="1">
              <a:spcBef>
                <a:spcPts val="600"/>
              </a:spcBef>
              <a:buNone/>
            </a:pPr>
            <a:r>
              <a:rPr lang="en-US" sz="2500" dirty="0" smtClean="0">
                <a:solidFill>
                  <a:srgbClr val="254F67"/>
                </a:solidFill>
                <a:latin typeface="Calibri"/>
                <a:cs typeface="Calibri"/>
              </a:rPr>
              <a:t>New UI Architecture</a:t>
            </a:r>
          </a:p>
          <a:p>
            <a:pPr lvl="1" indent="-187325" eaLnBrk="1" hangingPunct="1">
              <a:spcBef>
                <a:spcPts val="600"/>
              </a:spcBef>
            </a:pPr>
            <a:r>
              <a:rPr lang="en-US" sz="1800" dirty="0" smtClean="0">
                <a:latin typeface="Calibri"/>
                <a:cs typeface="Calibri"/>
              </a:rPr>
              <a:t>Streamline policy management workflow</a:t>
            </a:r>
          </a:p>
          <a:p>
            <a:pPr lvl="1" indent="-187325" eaLnBrk="1" hangingPunct="1">
              <a:spcBef>
                <a:spcPts val="600"/>
              </a:spcBef>
            </a:pPr>
            <a:r>
              <a:rPr lang="en-US" sz="1800" dirty="0" smtClean="0">
                <a:latin typeface="Calibri"/>
                <a:cs typeface="Calibri"/>
              </a:rPr>
              <a:t>Rule tagging, drag-</a:t>
            </a:r>
            <a:r>
              <a:rPr lang="en-US" sz="1800" dirty="0" err="1" smtClean="0">
                <a:latin typeface="Calibri"/>
                <a:cs typeface="Calibri"/>
              </a:rPr>
              <a:t>n</a:t>
            </a:r>
            <a:r>
              <a:rPr lang="en-US" sz="1800" dirty="0" smtClean="0">
                <a:latin typeface="Calibri"/>
                <a:cs typeface="Calibri"/>
              </a:rPr>
              <a:t>-drop, quick rule editing, object value visibility, filtering, and more</a:t>
            </a:r>
          </a:p>
          <a:p>
            <a:pPr marL="274638" indent="-234950">
              <a:spcBef>
                <a:spcPts val="600"/>
              </a:spcBef>
              <a:buNone/>
              <a:defRPr/>
            </a:pPr>
            <a:endParaRPr lang="en-US" sz="2500" dirty="0" smtClean="0"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pPr marL="274638" indent="-234950">
              <a:spcBef>
                <a:spcPts val="600"/>
              </a:spcBef>
              <a:buNone/>
              <a:defRPr/>
            </a:pPr>
            <a:r>
              <a:rPr lang="en-US" sz="25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Panorama</a:t>
            </a:r>
          </a:p>
          <a:p>
            <a:pPr marL="514350">
              <a:spcBef>
                <a:spcPts val="600"/>
              </a:spcBef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Extended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config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 sharing (all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rulebases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, objects &amp; profiles shared to device)</a:t>
            </a:r>
          </a:p>
          <a:p>
            <a:pPr marL="514350">
              <a:spcBef>
                <a:spcPts val="600"/>
              </a:spcBef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Dynamic log storage via NFS</a:t>
            </a:r>
          </a:p>
          <a:p>
            <a:pPr marL="514350">
              <a:spcBef>
                <a:spcPts val="600"/>
              </a:spcBef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Panorama HA</a:t>
            </a:r>
          </a:p>
          <a:p>
            <a:pPr marL="514350">
              <a:spcBef>
                <a:spcPts val="600"/>
              </a:spcBef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UAR from Panorama</a:t>
            </a:r>
          </a:p>
          <a:p>
            <a:pPr marL="514350">
              <a:spcBef>
                <a:spcPts val="600"/>
              </a:spcBef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Exportable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config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 backups</a:t>
            </a:r>
          </a:p>
          <a:p>
            <a:pPr marL="514350">
              <a:spcBef>
                <a:spcPts val="600"/>
              </a:spcBef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Comprehensive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config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 audit</a:t>
            </a:r>
          </a:p>
        </p:txBody>
      </p:sp>
      <p:sp>
        <p:nvSpPr>
          <p:cNvPr id="43014" name="Rectangle 5"/>
          <p:cNvSpPr>
            <a:spLocks/>
          </p:cNvSpPr>
          <p:nvPr/>
        </p:nvSpPr>
        <p:spPr bwMode="auto">
          <a:xfrm>
            <a:off x="4605338" y="985837"/>
            <a:ext cx="4140200" cy="52692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274638" indent="-234950" algn="l">
              <a:spcBef>
                <a:spcPts val="600"/>
              </a:spcBef>
              <a:buClr>
                <a:srgbClr val="004167"/>
              </a:buClr>
              <a:buSzPct val="85000"/>
              <a:buNone/>
              <a:defRPr/>
            </a:pPr>
            <a:r>
              <a:rPr lang="en-US" sz="25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Management</a:t>
            </a:r>
          </a:p>
          <a:p>
            <a:pPr marL="514350" indent="-230188" algn="l">
              <a:spcBef>
                <a:spcPts val="600"/>
              </a:spcBef>
              <a:buClr>
                <a:srgbClr val="004167"/>
              </a:buClr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FQDN-based address objects</a:t>
            </a:r>
          </a:p>
          <a:p>
            <a:pPr marL="514350" indent="-230188" algn="l">
              <a:spcBef>
                <a:spcPts val="600"/>
              </a:spcBef>
              <a:buClr>
                <a:srgbClr val="004167"/>
              </a:buClr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Configurable log storage by log type</a:t>
            </a:r>
          </a:p>
          <a:p>
            <a:pPr marL="514350" indent="-230188" algn="l">
              <a:spcBef>
                <a:spcPts val="600"/>
              </a:spcBef>
              <a:buClr>
                <a:srgbClr val="004167"/>
              </a:buClr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Configurable event/log format (including CEF for </a:t>
            </a:r>
            <a:r>
              <a:rPr lang="en-US" sz="1800" dirty="0" err="1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ArcSight</a:t>
            </a:r>
            <a:r>
              <a:rPr lang="en-US" sz="18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)</a:t>
            </a:r>
          </a:p>
          <a:p>
            <a:pPr marL="514350" indent="-230188" algn="l">
              <a:spcBef>
                <a:spcPts val="600"/>
              </a:spcBef>
              <a:buClr>
                <a:srgbClr val="004167"/>
              </a:buClr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Configuration transactions</a:t>
            </a:r>
          </a:p>
          <a:p>
            <a:pPr marL="514350" indent="-230188" algn="l">
              <a:spcBef>
                <a:spcPts val="600"/>
              </a:spcBef>
              <a:buClr>
                <a:srgbClr val="004167"/>
              </a:buClr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SNMPv3 support</a:t>
            </a:r>
          </a:p>
          <a:p>
            <a:pPr marL="514350" indent="-230188" algn="l">
              <a:spcBef>
                <a:spcPts val="600"/>
              </a:spcBef>
              <a:buClr>
                <a:srgbClr val="004167"/>
              </a:buClr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Extended reporting for VSYS </a:t>
            </a:r>
            <a:r>
              <a:rPr lang="en-US" sz="1800" dirty="0" err="1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admins</a:t>
            </a:r>
            <a:r>
              <a:rPr lang="en-US" sz="18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(scheduler, UAR, summary reports, email forwarding)</a:t>
            </a:r>
          </a:p>
          <a:p>
            <a:pPr marL="514350" indent="-230188" algn="l">
              <a:spcBef>
                <a:spcPts val="600"/>
              </a:spcBef>
              <a:buClr>
                <a:srgbClr val="004167"/>
              </a:buClr>
              <a:buSzPct val="80000"/>
              <a:buFont typeface="Times" charset="0"/>
              <a:buChar char="-"/>
              <a:defRPr/>
            </a:pPr>
            <a:r>
              <a:rPr lang="en-US" sz="1800" dirty="0" smtClean="0">
                <a:solidFill>
                  <a:srgbClr val="004167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PCAP configuration in UI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7288" y="6350000"/>
            <a:ext cx="5783262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2010 Palo Alto Networks. Proprietary and Confidential.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6388" y="6351588"/>
            <a:ext cx="84772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88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15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49736" y="2470150"/>
            <a:ext cx="6760864" cy="914400"/>
          </a:xfrm>
        </p:spPr>
        <p:txBody>
          <a:bodyPr rIns="132058"/>
          <a:lstStyle/>
          <a:p>
            <a:pPr indent="0" algn="r" eaLnBrk="1" hangingPunct="1"/>
            <a:r>
              <a:rPr lang="en-US" altLang="ko-KR" sz="3200" dirty="0" smtClean="0">
                <a:ea typeface="굴림" charset="-127"/>
                <a:cs typeface="굴림" charset="-127"/>
              </a:rPr>
              <a:t>GlobalProtect™</a:t>
            </a:r>
            <a:endParaRPr lang="en-US" sz="3200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Securing Users and Data in an Always Connected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698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Business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Web 2.0 or Enterprise 2.0 applications</a:t>
            </a:r>
          </a:p>
          <a:p>
            <a:pPr lvl="1"/>
            <a:r>
              <a:rPr lang="en-US" sz="2400" dirty="0" smtClean="0"/>
              <a:t>Use all the same port (80, 443)</a:t>
            </a:r>
          </a:p>
          <a:p>
            <a:pPr lvl="1"/>
            <a:r>
              <a:rPr lang="en-US" sz="2400" dirty="0" smtClean="0"/>
              <a:t>Some have business value, others don’t</a:t>
            </a:r>
          </a:p>
          <a:p>
            <a:r>
              <a:rPr lang="en-US" sz="2800" dirty="0" smtClean="0"/>
              <a:t>The </a:t>
            </a:r>
            <a:r>
              <a:rPr lang="en-US" sz="2800" dirty="0" err="1" smtClean="0"/>
              <a:t>Stateful</a:t>
            </a:r>
            <a:r>
              <a:rPr lang="en-US" sz="2800" dirty="0" smtClean="0"/>
              <a:t> firewall can’t recognize them</a:t>
            </a:r>
          </a:p>
          <a:p>
            <a:pPr lvl="1"/>
            <a:r>
              <a:rPr lang="en-US" sz="2400" dirty="0" smtClean="0"/>
              <a:t>Only differentiator is the 5 </a:t>
            </a:r>
            <a:r>
              <a:rPr lang="en-US" sz="2400" dirty="0" err="1" smtClean="0"/>
              <a:t>tuple</a:t>
            </a:r>
            <a:endParaRPr lang="en-US" sz="2400" dirty="0" smtClean="0"/>
          </a:p>
          <a:p>
            <a:pPr lvl="2"/>
            <a:r>
              <a:rPr lang="en-US" sz="1800" dirty="0" smtClean="0"/>
              <a:t>Source IP and port</a:t>
            </a:r>
          </a:p>
          <a:p>
            <a:pPr lvl="2"/>
            <a:r>
              <a:rPr lang="en-US" sz="1800" dirty="0" smtClean="0"/>
              <a:t>Destination IP and port</a:t>
            </a:r>
          </a:p>
          <a:p>
            <a:pPr lvl="2"/>
            <a:r>
              <a:rPr lang="en-US" sz="1800" dirty="0" smtClean="0"/>
              <a:t>Protocol</a:t>
            </a:r>
          </a:p>
          <a:p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1D5C404-C7A6-4A7E-B08A-E596864A227E}" type="slidenum">
              <a:rPr lang="en-US" smtClean="0"/>
              <a:pPr>
                <a:defRPr/>
              </a:pPr>
              <a:t>9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41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 flipV="1">
            <a:off x="3997900" y="2542246"/>
            <a:ext cx="5130517" cy="341974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lumOff val="25000"/>
                  <a:alpha val="81000"/>
                </a:schemeClr>
              </a:gs>
              <a:gs pos="66000">
                <a:srgbClr val="FFFFFF">
                  <a:alpha val="86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V="1">
            <a:off x="4970311" y="3076049"/>
            <a:ext cx="0" cy="879126"/>
          </a:xfrm>
          <a:prstGeom prst="line">
            <a:avLst/>
          </a:prstGeom>
          <a:solidFill>
            <a:srgbClr val="31698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Introducing GlobalProtect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8446" y="220838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55014" y="1022261"/>
            <a:ext cx="8571179" cy="5269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85000"/>
              <a:buFont typeface="Times" charset="0"/>
              <a:buChar char="•"/>
              <a:defRPr sz="2400">
                <a:solidFill>
                  <a:srgbClr val="004167"/>
                </a:solidFill>
                <a:latin typeface="+mn-lt"/>
                <a:ea typeface="+mn-ea"/>
                <a:cs typeface="+mn-cs"/>
              </a:defRPr>
            </a:lvl1pPr>
            <a:lvl2pPr marL="579438" indent="-23495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80000"/>
              <a:buFont typeface="Times" charset="0"/>
              <a:buChar char="-"/>
              <a:defRPr sz="2000">
                <a:solidFill>
                  <a:srgbClr val="004167"/>
                </a:solidFill>
                <a:latin typeface="+mn-lt"/>
              </a:defRPr>
            </a:lvl2pPr>
            <a:lvl3pPr marL="9223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55000"/>
              <a:buFont typeface="Wingdings" pitchFamily="2" charset="2"/>
              <a:buChar char="Ø"/>
              <a:defRPr sz="1400" i="1">
                <a:solidFill>
                  <a:srgbClr val="004167"/>
                </a:solidFill>
                <a:latin typeface="+mn-lt"/>
              </a:defRPr>
            </a:lvl3pPr>
            <a:lvl4pPr marL="12652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5F5F5F"/>
              </a:buClr>
              <a:buSzPct val="75000"/>
              <a:buChar char="•"/>
              <a:defRPr sz="1400">
                <a:solidFill>
                  <a:schemeClr val="bg2"/>
                </a:solidFill>
                <a:latin typeface="+mn-lt"/>
              </a:defRPr>
            </a:lvl4pPr>
            <a:lvl5pPr marL="16081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5pPr>
            <a:lvl6pPr marL="20653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6pPr>
            <a:lvl7pPr marL="25225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7pPr>
            <a:lvl8pPr marL="29797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8pPr>
            <a:lvl9pPr marL="34369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9pPr>
          </a:lstStyle>
          <a:p>
            <a:r>
              <a:rPr lang="en-US" dirty="0" smtClean="0"/>
              <a:t>Users </a:t>
            </a:r>
            <a:r>
              <a:rPr lang="en-US" dirty="0"/>
              <a:t>never go “off-network” regardless of </a:t>
            </a:r>
            <a:r>
              <a:rPr lang="en-US" dirty="0" smtClean="0"/>
              <a:t>location</a:t>
            </a:r>
            <a:endParaRPr lang="en-US" dirty="0"/>
          </a:p>
          <a:p>
            <a:r>
              <a:rPr lang="en-US" dirty="0"/>
              <a:t>All </a:t>
            </a:r>
            <a:r>
              <a:rPr lang="en-US" dirty="0" smtClean="0"/>
              <a:t>firewalls </a:t>
            </a:r>
            <a:r>
              <a:rPr lang="en-US" dirty="0"/>
              <a:t>work together </a:t>
            </a:r>
            <a:r>
              <a:rPr lang="en-US" dirty="0" smtClean="0"/>
              <a:t>to </a:t>
            </a:r>
            <a:r>
              <a:rPr lang="en-US" dirty="0"/>
              <a:t>provide </a:t>
            </a:r>
            <a:r>
              <a:rPr lang="en-US" dirty="0" smtClean="0"/>
              <a:t>“cloud” of network security</a:t>
            </a:r>
          </a:p>
        </p:txBody>
      </p:sp>
      <p:pic>
        <p:nvPicPr>
          <p:cNvPr id="30" name="Picture 29" descr="clou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38" y="2159755"/>
            <a:ext cx="5431600" cy="1530402"/>
          </a:xfrm>
          <a:prstGeom prst="rect">
            <a:avLst/>
          </a:prstGeom>
        </p:spPr>
      </p:pic>
      <p:pic>
        <p:nvPicPr>
          <p:cNvPr id="31" name="Picture 30" descr="Bit-Torr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7" y="3016319"/>
            <a:ext cx="1156082" cy="333416"/>
          </a:xfrm>
          <a:prstGeom prst="rect">
            <a:avLst/>
          </a:prstGeom>
        </p:spPr>
      </p:pic>
      <p:pic>
        <p:nvPicPr>
          <p:cNvPr id="32" name="Picture 31" descr="google_tal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70" y="2695445"/>
            <a:ext cx="612864" cy="312937"/>
          </a:xfrm>
          <a:prstGeom prst="rect">
            <a:avLst/>
          </a:prstGeom>
        </p:spPr>
      </p:pic>
      <p:pic>
        <p:nvPicPr>
          <p:cNvPr id="34" name="Picture 33" descr="WebE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57" y="2928262"/>
            <a:ext cx="1054780" cy="454727"/>
          </a:xfrm>
          <a:prstGeom prst="rect">
            <a:avLst/>
          </a:prstGeom>
        </p:spPr>
      </p:pic>
      <p:pic>
        <p:nvPicPr>
          <p:cNvPr id="35" name="Picture 34" descr="to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43" y="2634872"/>
            <a:ext cx="582306" cy="355701"/>
          </a:xfrm>
          <a:prstGeom prst="rect">
            <a:avLst/>
          </a:prstGeom>
        </p:spPr>
      </p:pic>
      <p:pic>
        <p:nvPicPr>
          <p:cNvPr id="36" name="Picture 35" descr="SA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76" y="2529993"/>
            <a:ext cx="834089" cy="448277"/>
          </a:xfrm>
          <a:prstGeom prst="rect">
            <a:avLst/>
          </a:prstGeom>
        </p:spPr>
      </p:pic>
      <p:pic>
        <p:nvPicPr>
          <p:cNvPr id="6" name="Picture 5" descr="external_cone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57" y="3469663"/>
            <a:ext cx="2917836" cy="2270991"/>
          </a:xfrm>
          <a:prstGeom prst="rect">
            <a:avLst/>
          </a:prstGeom>
        </p:spPr>
      </p:pic>
      <p:pic>
        <p:nvPicPr>
          <p:cNvPr id="7" name="Picture 6" descr="hq_con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12" y="3789861"/>
            <a:ext cx="1491529" cy="18324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90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 dirty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49658" y="2215933"/>
            <a:ext cx="3881038" cy="5269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85000"/>
              <a:buFont typeface="Times" charset="0"/>
              <a:buChar char="•"/>
              <a:defRPr sz="2400">
                <a:solidFill>
                  <a:srgbClr val="004167"/>
                </a:solidFill>
                <a:latin typeface="+mn-lt"/>
                <a:ea typeface="+mn-ea"/>
                <a:cs typeface="+mn-cs"/>
              </a:defRPr>
            </a:lvl1pPr>
            <a:lvl2pPr marL="579438" indent="-23495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80000"/>
              <a:buFont typeface="Times" charset="0"/>
              <a:buChar char="-"/>
              <a:defRPr sz="2000">
                <a:solidFill>
                  <a:srgbClr val="004167"/>
                </a:solidFill>
                <a:latin typeface="+mn-lt"/>
              </a:defRPr>
            </a:lvl2pPr>
            <a:lvl3pPr marL="9223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SzPct val="55000"/>
              <a:buFont typeface="Wingdings" pitchFamily="2" charset="2"/>
              <a:buChar char="Ø"/>
              <a:defRPr sz="1400" i="1">
                <a:solidFill>
                  <a:srgbClr val="004167"/>
                </a:solidFill>
                <a:latin typeface="+mn-lt"/>
              </a:defRPr>
            </a:lvl3pPr>
            <a:lvl4pPr marL="12652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5F5F5F"/>
              </a:buClr>
              <a:buSzPct val="75000"/>
              <a:buChar char="•"/>
              <a:defRPr sz="1400">
                <a:solidFill>
                  <a:schemeClr val="bg2"/>
                </a:solidFill>
                <a:latin typeface="+mn-lt"/>
              </a:defRPr>
            </a:lvl4pPr>
            <a:lvl5pPr marL="16081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5pPr>
            <a:lvl6pPr marL="20653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6pPr>
            <a:lvl7pPr marL="25225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7pPr>
            <a:lvl8pPr marL="29797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8pPr>
            <a:lvl9pPr marL="3436938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rgbClr val="004167"/>
              </a:buClr>
              <a:buChar char="-"/>
              <a:defRPr sz="1400" i="1">
                <a:solidFill>
                  <a:srgbClr val="004167"/>
                </a:solidFill>
                <a:latin typeface="+mn-lt"/>
              </a:defRPr>
            </a:lvl9pPr>
          </a:lstStyle>
          <a:p>
            <a:r>
              <a:rPr lang="en-US" dirty="0" smtClean="0"/>
              <a:t>How it works:</a:t>
            </a:r>
          </a:p>
          <a:p>
            <a:pPr lvl="1"/>
            <a:r>
              <a:rPr lang="en-US" sz="1600" dirty="0" smtClean="0"/>
              <a:t>Small agent determines network location (on or off the enterprise network)</a:t>
            </a:r>
          </a:p>
          <a:p>
            <a:pPr lvl="1"/>
            <a:r>
              <a:rPr lang="en-US" sz="1600" dirty="0" smtClean="0"/>
              <a:t>If off-network, the agent automatically connects the laptop to the nearest firewall via SSL VPN</a:t>
            </a:r>
          </a:p>
          <a:p>
            <a:pPr lvl="1"/>
            <a:r>
              <a:rPr lang="en-US" sz="1600" dirty="0" smtClean="0"/>
              <a:t>Agent submits host information profile (patch level, asset type, disk encryption, and more) to the gateway</a:t>
            </a:r>
          </a:p>
          <a:p>
            <a:pPr lvl="1"/>
            <a:r>
              <a:rPr lang="en-US" sz="1600" dirty="0" smtClean="0"/>
              <a:t>Gateway enforces security policy using App-ID, User-ID, Content-ID AND host information profile</a:t>
            </a:r>
          </a:p>
          <a:p>
            <a:endParaRPr lang="en-US" dirty="0" smtClean="0"/>
          </a:p>
          <a:p>
            <a:pPr marL="0" indent="0">
              <a:buFont typeface="Times" charset="0"/>
              <a:buNone/>
            </a:pPr>
            <a:endParaRPr lang="en-US" b="1" dirty="0" smtClean="0">
              <a:solidFill>
                <a:srgbClr val="254F67"/>
              </a:solidFill>
            </a:endParaRPr>
          </a:p>
        </p:txBody>
      </p:sp>
      <p:pic>
        <p:nvPicPr>
          <p:cNvPr id="20" name="Picture 19" descr="yousendi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63" y="2717598"/>
            <a:ext cx="920783" cy="4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11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 flipV="1">
            <a:off x="0" y="1179213"/>
            <a:ext cx="9144000" cy="5094845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20960" y="4550583"/>
            <a:ext cx="8890737" cy="1693240"/>
          </a:xfrm>
          <a:prstGeom prst="roundRect">
            <a:avLst>
              <a:gd name="adj" fmla="val 10416"/>
            </a:avLst>
          </a:prstGeom>
          <a:solidFill>
            <a:schemeClr val="accent4">
              <a:lumMod val="75000"/>
              <a:lumOff val="25000"/>
            </a:schemeClr>
          </a:solidFill>
          <a:ln w="28575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 Modern Architecture for Enterprise Network Security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91</a:t>
            </a:fld>
            <a:r>
              <a:rPr lang="en-US" dirty="0" smtClean="0"/>
              <a:t>   |</a:t>
            </a:r>
            <a:r>
              <a:rPr lang="en-US" dirty="0" smtClean="0">
                <a:solidFill>
                  <a:schemeClr val="accent1"/>
                </a:solidFill>
              </a:rPr>
              <a:t>   </a:t>
            </a:r>
            <a:endParaRPr lang="en-US" dirty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81440" y="4655924"/>
            <a:ext cx="8971349" cy="1941797"/>
          </a:xfrm>
        </p:spPr>
        <p:txBody>
          <a:bodyPr/>
          <a:lstStyle/>
          <a:p>
            <a:pPr>
              <a:buClrTx/>
            </a:pPr>
            <a:r>
              <a:rPr lang="en-US" sz="1800" dirty="0" smtClean="0">
                <a:solidFill>
                  <a:srgbClr val="FFFFFF"/>
                </a:solidFill>
              </a:rPr>
              <a:t>Establishes a logical perimeter that is not bound to physical limitations</a:t>
            </a:r>
          </a:p>
          <a:p>
            <a:pPr>
              <a:buClrTx/>
            </a:pPr>
            <a:r>
              <a:rPr lang="en-US" sz="1800" dirty="0" smtClean="0">
                <a:solidFill>
                  <a:srgbClr val="FFFFFF"/>
                </a:solidFill>
              </a:rPr>
              <a:t>Users receive the same depth and quality of protection both inside and out</a:t>
            </a:r>
          </a:p>
          <a:p>
            <a:pPr>
              <a:buClrTx/>
            </a:pPr>
            <a:r>
              <a:rPr lang="en-US" sz="1800" dirty="0" smtClean="0">
                <a:solidFill>
                  <a:srgbClr val="FFFFFF"/>
                </a:solidFill>
              </a:rPr>
              <a:t>Security work performed by purpose-built firewalls, not end-user laptops</a:t>
            </a:r>
          </a:p>
          <a:p>
            <a:pPr>
              <a:buClrTx/>
            </a:pPr>
            <a:r>
              <a:rPr lang="en-US" sz="1800" dirty="0" smtClean="0">
                <a:solidFill>
                  <a:srgbClr val="FFFFFF"/>
                </a:solidFill>
              </a:rPr>
              <a:t>Unified visibility, compliance and reporting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2018976" y="1914442"/>
            <a:ext cx="0" cy="799205"/>
          </a:xfrm>
          <a:prstGeom prst="line">
            <a:avLst/>
          </a:prstGeom>
          <a:solidFill>
            <a:srgbClr val="31698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32" descr="clou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528197"/>
            <a:ext cx="8134720" cy="2292030"/>
          </a:xfrm>
          <a:prstGeom prst="rect">
            <a:avLst/>
          </a:prstGeom>
        </p:spPr>
      </p:pic>
      <p:pic>
        <p:nvPicPr>
          <p:cNvPr id="20" name="Picture 19" descr="Bit-Tor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6" y="1786714"/>
            <a:ext cx="1539371" cy="443957"/>
          </a:xfrm>
          <a:prstGeom prst="rect">
            <a:avLst/>
          </a:prstGeom>
        </p:spPr>
      </p:pic>
      <p:pic>
        <p:nvPicPr>
          <p:cNvPr id="22" name="Picture 21" descr="google_tal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98" y="1297579"/>
            <a:ext cx="816054" cy="416688"/>
          </a:xfrm>
          <a:prstGeom prst="rect">
            <a:avLst/>
          </a:prstGeom>
        </p:spPr>
      </p:pic>
      <p:pic>
        <p:nvPicPr>
          <p:cNvPr id="24" name="Picture 23" descr="salesforce_c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55" y="1722984"/>
            <a:ext cx="1891380" cy="559740"/>
          </a:xfrm>
          <a:prstGeom prst="rect">
            <a:avLst/>
          </a:prstGeom>
        </p:spPr>
      </p:pic>
      <p:pic>
        <p:nvPicPr>
          <p:cNvPr id="26" name="Picture 25" descr="WebE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22" y="1096506"/>
            <a:ext cx="1404483" cy="605488"/>
          </a:xfrm>
          <a:prstGeom prst="rect">
            <a:avLst/>
          </a:prstGeom>
        </p:spPr>
      </p:pic>
      <p:pic>
        <p:nvPicPr>
          <p:cNvPr id="27" name="Picture 26" descr="yousendi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11" y="1664076"/>
            <a:ext cx="1363596" cy="689258"/>
          </a:xfrm>
          <a:prstGeom prst="rect">
            <a:avLst/>
          </a:prstGeom>
        </p:spPr>
      </p:pic>
      <p:pic>
        <p:nvPicPr>
          <p:cNvPr id="28" name="Picture 27" descr="tor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1" y="1788394"/>
            <a:ext cx="775365" cy="473631"/>
          </a:xfrm>
          <a:prstGeom prst="rect">
            <a:avLst/>
          </a:prstGeom>
        </p:spPr>
      </p:pic>
      <p:pic>
        <p:nvPicPr>
          <p:cNvPr id="25" name="Picture 24" descr="SA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47" y="1172058"/>
            <a:ext cx="1107119" cy="595015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 bwMode="auto">
          <a:xfrm>
            <a:off x="970094" y="1396039"/>
            <a:ext cx="907218" cy="357339"/>
          </a:xfrm>
          <a:prstGeom prst="ellipse">
            <a:avLst/>
          </a:prstGeom>
          <a:solidFill>
            <a:srgbClr val="8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3708" y="1435081"/>
            <a:ext cx="960018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malware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068558" y="1742540"/>
            <a:ext cx="907218" cy="357339"/>
          </a:xfrm>
          <a:prstGeom prst="ellipse">
            <a:avLst/>
          </a:prstGeom>
          <a:solidFill>
            <a:srgbClr val="8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00593" y="1784018"/>
            <a:ext cx="857727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botnets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611966" y="1293916"/>
            <a:ext cx="907218" cy="357339"/>
          </a:xfrm>
          <a:prstGeom prst="ellipse">
            <a:avLst/>
          </a:prstGeom>
          <a:solidFill>
            <a:srgbClr val="8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Font typeface="Times New Roman" pitchFamily="18" charset="0"/>
              <a:buChar char="•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5076" y="1322712"/>
            <a:ext cx="880369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exploits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4" name="Picture 33" descr="external_cones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02" y="2424974"/>
            <a:ext cx="2563191" cy="1994966"/>
          </a:xfrm>
          <a:prstGeom prst="rect">
            <a:avLst/>
          </a:prstGeom>
        </p:spPr>
      </p:pic>
      <p:pic>
        <p:nvPicPr>
          <p:cNvPr id="37" name="Picture 36" descr="hq_con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26" y="2635089"/>
            <a:ext cx="1393377" cy="17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26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29881-DC73-3B43-A393-871B4CA197DA}" type="slidenum">
              <a:rPr lang="en-US"/>
              <a:pPr/>
              <a:t>92</a:t>
            </a:fld>
            <a:endParaRPr 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627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/>
          </p:cNvSpPr>
          <p:nvPr/>
        </p:nvSpPr>
        <p:spPr bwMode="auto">
          <a:xfrm>
            <a:off x="1474788" y="6388100"/>
            <a:ext cx="5791200" cy="203200"/>
          </a:xfrm>
          <a:prstGeom prst="rect">
            <a:avLst/>
          </a:prstGeom>
          <a:noFill/>
          <a:ln w="9525" cap="flat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900" dirty="0">
                <a:solidFill>
                  <a:srgbClr val="A7C439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© </a:t>
            </a:r>
            <a:r>
              <a:rPr lang="en-US" sz="900" dirty="0" smtClean="0">
                <a:solidFill>
                  <a:srgbClr val="A7C439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2011 </a:t>
            </a:r>
            <a:r>
              <a:rPr lang="en-US" sz="900" dirty="0">
                <a:solidFill>
                  <a:srgbClr val="A7C439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Palo Alto Networks. Proprietary and Confidential.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3" y="6300788"/>
            <a:ext cx="981075" cy="36195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alphaModFix amt="24000"/>
          </a:blip>
          <a:srcRect l="5836" t="1151" r="4807" b="8340"/>
          <a:stretch>
            <a:fillRect/>
          </a:stretch>
        </p:blipFill>
        <p:spPr bwMode="auto">
          <a:xfrm>
            <a:off x="-292100" y="-63500"/>
            <a:ext cx="9601200" cy="6350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GlobalProtect Topology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44488" y="6605588"/>
            <a:ext cx="2159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l"/>
            <a:fld id="{5403E8FF-B8A9-BE4B-94AD-8B082999D76C}" type="slidenum">
              <a:rPr lang="en-US" sz="900">
                <a:solidFill>
                  <a:srgbClr val="316989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pPr algn="l"/>
              <a:t>92</a:t>
            </a:fld>
            <a:endParaRPr lang="en-US" sz="900">
              <a:solidFill>
                <a:srgbClr val="316989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3319" name="AutoShape 7"/>
          <p:cNvSpPr>
            <a:spLocks/>
          </p:cNvSpPr>
          <p:nvPr/>
        </p:nvSpPr>
        <p:spPr bwMode="auto">
          <a:xfrm>
            <a:off x="127000" y="1562100"/>
            <a:ext cx="1892300" cy="457200"/>
          </a:xfrm>
          <a:prstGeom prst="roundRect">
            <a:avLst>
              <a:gd name="adj" fmla="val 19444"/>
            </a:avLst>
          </a:prstGeom>
          <a:solidFill>
            <a:schemeClr val="accent1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950"/>
              </a:spcBef>
              <a:buNone/>
            </a:pPr>
            <a:r>
              <a:rPr lang="en-US" sz="1900" dirty="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Portal</a:t>
            </a:r>
          </a:p>
        </p:txBody>
      </p:sp>
      <p:sp>
        <p:nvSpPr>
          <p:cNvPr id="13320" name="AutoShape 8"/>
          <p:cNvSpPr>
            <a:spLocks/>
          </p:cNvSpPr>
          <p:nvPr/>
        </p:nvSpPr>
        <p:spPr bwMode="auto">
          <a:xfrm>
            <a:off x="127000" y="2070100"/>
            <a:ext cx="1892300" cy="622300"/>
          </a:xfrm>
          <a:prstGeom prst="roundRect">
            <a:avLst>
              <a:gd name="adj" fmla="val 14282"/>
            </a:avLst>
          </a:prstGeom>
          <a:solidFill>
            <a:srgbClr val="5B7B98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950"/>
              </a:spcBef>
              <a:buNone/>
            </a:pPr>
            <a:r>
              <a:rPr lang="en-US" sz="19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Gateway</a:t>
            </a:r>
          </a:p>
        </p:txBody>
      </p:sp>
      <p:sp>
        <p:nvSpPr>
          <p:cNvPr id="13321" name="AutoShape 9"/>
          <p:cNvSpPr>
            <a:spLocks/>
          </p:cNvSpPr>
          <p:nvPr/>
        </p:nvSpPr>
        <p:spPr bwMode="auto">
          <a:xfrm>
            <a:off x="3479800" y="1663700"/>
            <a:ext cx="1892300" cy="622300"/>
          </a:xfrm>
          <a:prstGeom prst="roundRect">
            <a:avLst>
              <a:gd name="adj" fmla="val 14282"/>
            </a:avLst>
          </a:prstGeom>
          <a:solidFill>
            <a:srgbClr val="5B7B98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950"/>
              </a:spcBef>
              <a:buNone/>
            </a:pPr>
            <a:r>
              <a:rPr lang="en-US" sz="19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Gateway</a:t>
            </a:r>
          </a:p>
        </p:txBody>
      </p:sp>
      <p:sp>
        <p:nvSpPr>
          <p:cNvPr id="13322" name="AutoShape 10"/>
          <p:cNvSpPr>
            <a:spLocks/>
          </p:cNvSpPr>
          <p:nvPr/>
        </p:nvSpPr>
        <p:spPr bwMode="auto">
          <a:xfrm>
            <a:off x="6845300" y="2082800"/>
            <a:ext cx="1892300" cy="622300"/>
          </a:xfrm>
          <a:prstGeom prst="roundRect">
            <a:avLst>
              <a:gd name="adj" fmla="val 14282"/>
            </a:avLst>
          </a:prstGeom>
          <a:solidFill>
            <a:srgbClr val="5B7B98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950"/>
              </a:spcBef>
              <a:buNone/>
            </a:pPr>
            <a:r>
              <a:rPr lang="en-US" sz="19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Gateway</a:t>
            </a:r>
          </a:p>
        </p:txBody>
      </p:sp>
      <p:sp>
        <p:nvSpPr>
          <p:cNvPr id="13323" name="AutoShape 11"/>
          <p:cNvSpPr>
            <a:spLocks/>
          </p:cNvSpPr>
          <p:nvPr/>
        </p:nvSpPr>
        <p:spPr bwMode="auto">
          <a:xfrm>
            <a:off x="6464300" y="4673600"/>
            <a:ext cx="1892300" cy="622300"/>
          </a:xfrm>
          <a:prstGeom prst="roundRect">
            <a:avLst>
              <a:gd name="adj" fmla="val 14282"/>
            </a:avLst>
          </a:prstGeom>
          <a:solidFill>
            <a:srgbClr val="5B7B98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spcBef>
                <a:spcPts val="950"/>
              </a:spcBef>
              <a:buNone/>
            </a:pPr>
            <a:r>
              <a:rPr lang="en-US" sz="19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Gateway</a:t>
            </a:r>
          </a:p>
        </p:txBody>
      </p:sp>
      <p:sp>
        <p:nvSpPr>
          <p:cNvPr id="13324" name="AutoShape 12"/>
          <p:cNvSpPr>
            <a:spLocks/>
          </p:cNvSpPr>
          <p:nvPr/>
        </p:nvSpPr>
        <p:spPr bwMode="auto">
          <a:xfrm>
            <a:off x="3838575" y="3025775"/>
            <a:ext cx="1325563" cy="436563"/>
          </a:xfrm>
          <a:prstGeom prst="roundRect">
            <a:avLst>
              <a:gd name="adj" fmla="val 20389"/>
            </a:avLst>
          </a:prstGeom>
          <a:solidFill>
            <a:srgbClr val="FBA800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950"/>
              </a:spcBef>
              <a:buNone/>
            </a:pPr>
            <a:r>
              <a:rPr lang="en-US" sz="1900" dirty="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Client</a:t>
            </a:r>
          </a:p>
        </p:txBody>
      </p:sp>
      <p:sp>
        <p:nvSpPr>
          <p:cNvPr id="13325" name="AutoShape 13"/>
          <p:cNvSpPr>
            <a:spLocks/>
          </p:cNvSpPr>
          <p:nvPr/>
        </p:nvSpPr>
        <p:spPr bwMode="auto">
          <a:xfrm>
            <a:off x="165100" y="3797299"/>
            <a:ext cx="5778500" cy="2525367"/>
          </a:xfrm>
          <a:prstGeom prst="roundRect">
            <a:avLst>
              <a:gd name="adj" fmla="val 8106"/>
            </a:avLst>
          </a:prstGeom>
          <a:solidFill>
            <a:srgbClr val="FBA800">
              <a:alpha val="34901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298450" indent="-228600" algn="l">
              <a:lnSpc>
                <a:spcPct val="85000"/>
              </a:lnSpc>
              <a:spcBef>
                <a:spcPts val="950"/>
              </a:spcBef>
              <a:buClr>
                <a:schemeClr val="tx1"/>
              </a:buClr>
              <a:buFontTx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Client attempts SSL connection to Portal to retrieve latest configuration</a:t>
            </a:r>
          </a:p>
          <a:p>
            <a:pPr marL="298450" indent="-228600" algn="l">
              <a:lnSpc>
                <a:spcPct val="85000"/>
              </a:lnSpc>
              <a:spcBef>
                <a:spcPts val="950"/>
              </a:spcBef>
              <a:buClr>
                <a:schemeClr val="tx1"/>
              </a:buClr>
              <a:buFontTx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Client does reverse DNS lookup per configuration to determine whether on or off network (e.g. lookup 10.10.10.10 and see if it resolves to </a:t>
            </a:r>
            <a:r>
              <a:rPr lang="en-US" sz="15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internal.paloalto.local</a:t>
            </a:r>
            <a:r>
              <a:rPr lang="en-US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)</a:t>
            </a:r>
          </a:p>
          <a:p>
            <a:pPr marL="298450" indent="-228600" algn="l">
              <a:lnSpc>
                <a:spcPct val="85000"/>
              </a:lnSpc>
              <a:spcBef>
                <a:spcPts val="950"/>
              </a:spcBef>
              <a:buClr>
                <a:schemeClr val="tx1"/>
              </a:buClr>
              <a:buFontTx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If external, client attempts to connect to all external gateways via SSL and then uses one with quickest response</a:t>
            </a:r>
          </a:p>
          <a:p>
            <a:pPr marL="298450" indent="-228600" algn="l">
              <a:lnSpc>
                <a:spcPct val="85000"/>
              </a:lnSpc>
              <a:spcBef>
                <a:spcPts val="950"/>
              </a:spcBef>
              <a:buClr>
                <a:schemeClr val="tx1"/>
              </a:buClr>
              <a:buFontTx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SSL or IPSec tunnel is established and default routes inserted to direct all traffic through the tunnel for policy control and threat scanning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082800" y="1816100"/>
            <a:ext cx="1828800" cy="1460500"/>
            <a:chOff x="0" y="0"/>
            <a:chExt cx="1152" cy="919"/>
          </a:xfrm>
        </p:grpSpPr>
        <p:pic>
          <p:nvPicPr>
            <p:cNvPr id="13327" name="Picture 1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8" y="-48"/>
              <a:ext cx="1248" cy="101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3328" name="Oval 16"/>
            <p:cNvSpPr>
              <a:spLocks/>
            </p:cNvSpPr>
            <p:nvPr/>
          </p:nvSpPr>
          <p:spPr bwMode="auto">
            <a:xfrm>
              <a:off x="480" y="360"/>
              <a:ext cx="216" cy="216"/>
            </a:xfrm>
            <a:prstGeom prst="ellipse">
              <a:avLst/>
            </a:prstGeom>
            <a:solidFill>
              <a:srgbClr val="AAC7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950"/>
                </a:spcBef>
                <a:buNone/>
              </a:pPr>
              <a:r>
                <a:rPr lang="en-US" sz="1600">
                  <a:solidFill>
                    <a:schemeClr val="tx1"/>
                  </a:solidFill>
                  <a:latin typeface="Calibri Bold" charset="0"/>
                  <a:ea typeface="Calibri Bold" charset="0"/>
                  <a:cs typeface="Calibri Bold" charset="0"/>
                  <a:sym typeface="Calibri Bold" charset="0"/>
                </a:rPr>
                <a:t>1</a:t>
              </a:r>
            </a:p>
          </p:txBody>
        </p:sp>
      </p:grpSp>
      <p:sp>
        <p:nvSpPr>
          <p:cNvPr id="13329" name="Oval 17"/>
          <p:cNvSpPr>
            <a:spLocks/>
          </p:cNvSpPr>
          <p:nvPr/>
        </p:nvSpPr>
        <p:spPr bwMode="auto">
          <a:xfrm>
            <a:off x="4953000" y="2857500"/>
            <a:ext cx="342900" cy="342900"/>
          </a:xfrm>
          <a:prstGeom prst="ellipse">
            <a:avLst/>
          </a:prstGeom>
          <a:solidFill>
            <a:srgbClr val="AAC7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spcBef>
                <a:spcPts val="950"/>
              </a:spcBef>
              <a:buNone/>
            </a:pPr>
            <a:r>
              <a:rPr lang="en-US" sz="16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2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032000" y="2286000"/>
            <a:ext cx="4838700" cy="2463800"/>
            <a:chOff x="0" y="0"/>
            <a:chExt cx="3048" cy="1552"/>
          </a:xfrm>
        </p:grpSpPr>
        <p:sp>
          <p:nvSpPr>
            <p:cNvPr id="13331" name="Oval 19"/>
            <p:cNvSpPr>
              <a:spLocks/>
            </p:cNvSpPr>
            <p:nvPr/>
          </p:nvSpPr>
          <p:spPr bwMode="auto">
            <a:xfrm>
              <a:off x="1824" y="344"/>
              <a:ext cx="216" cy="216"/>
            </a:xfrm>
            <a:prstGeom prst="ellipse">
              <a:avLst/>
            </a:prstGeom>
            <a:solidFill>
              <a:srgbClr val="AAC7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950"/>
                </a:spcBef>
                <a:buNone/>
              </a:pPr>
              <a:r>
                <a:rPr lang="en-US" sz="1600">
                  <a:solidFill>
                    <a:schemeClr val="tx1"/>
                  </a:solidFill>
                  <a:latin typeface="Calibri Bold" charset="0"/>
                  <a:ea typeface="Calibri Bold" charset="0"/>
                  <a:cs typeface="Calibri Bold" charset="0"/>
                  <a:sym typeface="Calibri Bold" charset="0"/>
                </a:rPr>
                <a:t>3</a:t>
              </a:r>
            </a:p>
          </p:txBody>
        </p:sp>
        <p:pic>
          <p:nvPicPr>
            <p:cNvPr id="13332" name="Picture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48" y="96"/>
              <a:ext cx="1240" cy="56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3333" name="Picture 21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36" y="-48"/>
              <a:ext cx="416" cy="58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3334" name="Picture 22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88" y="64"/>
              <a:ext cx="1208" cy="56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3335" name="Picture 23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48" y="688"/>
              <a:ext cx="1016" cy="91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470400" y="2286000"/>
            <a:ext cx="381000" cy="774700"/>
            <a:chOff x="0" y="0"/>
            <a:chExt cx="240" cy="488"/>
          </a:xfrm>
        </p:grpSpPr>
        <p:sp>
          <p:nvSpPr>
            <p:cNvPr id="13337" name="Oval 25"/>
            <p:cNvSpPr>
              <a:spLocks/>
            </p:cNvSpPr>
            <p:nvPr/>
          </p:nvSpPr>
          <p:spPr bwMode="auto">
            <a:xfrm>
              <a:off x="24" y="264"/>
              <a:ext cx="216" cy="216"/>
            </a:xfrm>
            <a:prstGeom prst="ellipse">
              <a:avLst/>
            </a:prstGeom>
            <a:solidFill>
              <a:srgbClr val="AAC7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950"/>
                </a:spcBef>
                <a:buNone/>
              </a:pPr>
              <a:r>
                <a:rPr lang="en-US" sz="1600">
                  <a:solidFill>
                    <a:schemeClr val="tx1"/>
                  </a:solidFill>
                  <a:latin typeface="Calibri Bold" charset="0"/>
                  <a:ea typeface="Calibri Bold" charset="0"/>
                  <a:cs typeface="Calibri Bold" charset="0"/>
                  <a:sym typeface="Calibri Bold" charset="0"/>
                </a:rPr>
                <a:t>4</a:t>
              </a:r>
            </a:p>
          </p:txBody>
        </p:sp>
        <p:pic>
          <p:nvPicPr>
            <p:cNvPr id="13338" name="Picture 26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00" y="-48"/>
              <a:ext cx="416" cy="58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14141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9" grpId="0" animBg="1" autoUpdateAnimBg="0"/>
      <p:bldP spid="13329" grpId="1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Protect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93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9" name="Picture 8" descr="Namnlös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" y="1246639"/>
            <a:ext cx="6236968" cy="43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89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Protect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94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446"/>
            <a:ext cx="9049614" cy="512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49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Protect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95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846"/>
            <a:ext cx="9105293" cy="526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2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Protect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96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9" y="842298"/>
            <a:ext cx="8949754" cy="51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94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Protect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2011 Palo Alto Networks. Proprietary and Confidential.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D97BCB43-C779-4DC2-A55D-CBE7F62051D4}" type="slidenum">
              <a:rPr lang="en-US" smtClean="0"/>
              <a:pPr>
                <a:defRPr/>
              </a:pPr>
              <a:t>97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8" y="805869"/>
            <a:ext cx="9040976" cy="523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98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>
          <a:xfrm>
            <a:off x="1119188" y="1990725"/>
            <a:ext cx="7491412" cy="1393825"/>
          </a:xfrm>
        </p:spPr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800" dirty="0" smtClean="0"/>
              <a:t>PA-5000 Series:  Preview of the Fastest</a:t>
            </a:r>
            <a:br>
              <a:rPr lang="en-US" sz="2800" dirty="0" smtClean="0"/>
            </a:br>
            <a:r>
              <a:rPr lang="en-US" sz="2800" dirty="0" smtClean="0"/>
              <a:t>Next-Generation Firewall</a:t>
            </a:r>
          </a:p>
        </p:txBody>
      </p:sp>
      <p:sp>
        <p:nvSpPr>
          <p:cNvPr id="15363" name="Subtitle 3"/>
          <p:cNvSpPr>
            <a:spLocks noGrp="1"/>
          </p:cNvSpPr>
          <p:nvPr>
            <p:ph type="subTitle" idx="1"/>
          </p:nvPr>
        </p:nvSpPr>
        <p:spPr>
          <a:ln w="12700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20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PA-5000 Series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picture is worth a thousand words…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 Palo Alto Networks. Proprietary and Confidential.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B494EE03-F6F2-469A-8883-1A7F5DE50B45}" type="slidenum">
              <a:rPr lang="en-US" smtClean="0"/>
              <a:pPr>
                <a:defRPr/>
              </a:pPr>
              <a:t>99</a:t>
            </a:fld>
            <a:r>
              <a:rPr lang="en-US" smtClean="0"/>
              <a:t>   |</a:t>
            </a:r>
            <a:r>
              <a:rPr lang="en-US" smtClean="0">
                <a:solidFill>
                  <a:schemeClr val="accent1"/>
                </a:solidFill>
              </a:rPr>
              <a:t>   </a:t>
            </a:r>
            <a:endParaRPr lang="en-US">
              <a:solidFill>
                <a:schemeClr val="accent1"/>
              </a:solidFill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14800"/>
            <a:ext cx="7165200" cy="1461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7165200" cy="215043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 bwMode="auto">
          <a:xfrm>
            <a:off x="5943600" y="1715976"/>
            <a:ext cx="1371600" cy="333708"/>
          </a:xfrm>
          <a:prstGeom prst="wedgeRoundRectCallout">
            <a:avLst>
              <a:gd name="adj1" fmla="val -89618"/>
              <a:gd name="adj2" fmla="val 277538"/>
              <a:gd name="adj3" fmla="val 16667"/>
            </a:avLst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SFP+ Ports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0" y="3614100"/>
            <a:ext cx="784193" cy="1001399"/>
          </a:xfrm>
          <a:prstGeom prst="wedgeRoundRectCallout">
            <a:avLst>
              <a:gd name="adj1" fmla="val 127004"/>
              <a:gd name="adj2" fmla="val 68056"/>
              <a:gd name="adj3" fmla="val 16667"/>
            </a:avLst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Hot Swap Fan Tray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7543800" y="4114800"/>
            <a:ext cx="1600200" cy="796814"/>
          </a:xfrm>
          <a:prstGeom prst="wedgeRoundRectCallout">
            <a:avLst>
              <a:gd name="adj1" fmla="val -88527"/>
              <a:gd name="adj2" fmla="val 61005"/>
              <a:gd name="adj3" fmla="val 16667"/>
            </a:avLst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Dual AC/DC Hot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Swap Supplies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4572000" y="5715000"/>
            <a:ext cx="1225275" cy="796814"/>
          </a:xfrm>
          <a:prstGeom prst="wedgeRoundRectCallout">
            <a:avLst>
              <a:gd name="adj1" fmla="val -107253"/>
              <a:gd name="adj2" fmla="val -106057"/>
              <a:gd name="adj3" fmla="val 16667"/>
            </a:avLst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Dual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2.5 SSD with Raid 1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4343400" y="1715976"/>
            <a:ext cx="1371600" cy="333708"/>
          </a:xfrm>
          <a:prstGeom prst="wedgeRoundRectCallout">
            <a:avLst>
              <a:gd name="adj1" fmla="val -41740"/>
              <a:gd name="adj2" fmla="val 250136"/>
              <a:gd name="adj3" fmla="val 16667"/>
            </a:avLst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SFP Ports</a:t>
            </a: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2514600" y="1715976"/>
            <a:ext cx="1371600" cy="333708"/>
          </a:xfrm>
          <a:prstGeom prst="wedgeRoundRectCallout">
            <a:avLst>
              <a:gd name="adj1" fmla="val 3170"/>
              <a:gd name="adj2" fmla="val 248636"/>
              <a:gd name="adj3" fmla="val 16667"/>
            </a:avLst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bg1"/>
              </a:buClr>
              <a:buSzPct val="10000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RJ45 Ports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5715000"/>
            <a:ext cx="244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Note: Systems ship with</a:t>
            </a:r>
          </a:p>
          <a:p>
            <a:pPr algn="l"/>
            <a:r>
              <a:rPr lang="en-US" dirty="0" smtClean="0"/>
              <a:t>single,120GB SSD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66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27.187"/>
  <p:tag name="AUDIO_ID" val="5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38.282"/>
  <p:tag name="AUDIO_ID" val="5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16.937"/>
  <p:tag name="AUDIO_ID" val="5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24.406"/>
  <p:tag name="AUDIO_ID" val="5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3.75"/>
  <p:tag name="AUDIO_ID" val="571"/>
</p:tagLst>
</file>

<file path=ppt/theme/theme1.xml><?xml version="1.0" encoding="utf-8"?>
<a:theme xmlns:a="http://schemas.openxmlformats.org/drawingml/2006/main" name="ppt_template">
  <a:themeElements>
    <a:clrScheme name="ppt_template 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16989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B9C4"/>
      </a:accent5>
      <a:accent6>
        <a:srgbClr val="8AE7B9"/>
      </a:accent6>
      <a:hlink>
        <a:srgbClr val="569BBD"/>
      </a:hlink>
      <a:folHlink>
        <a:srgbClr val="B2B2B2"/>
      </a:folHlink>
    </a:clrScheme>
    <a:fontScheme name="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16989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50000"/>
          </a:spcBef>
          <a:spcAft>
            <a:spcPct val="5000"/>
          </a:spcAft>
          <a:buClr>
            <a:schemeClr val="bg1"/>
          </a:buClr>
          <a:buSzPct val="100000"/>
          <a:buFont typeface="Times New Roman" pitchFamily="18" charset="0"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16989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50000"/>
          </a:spcBef>
          <a:spcAft>
            <a:spcPct val="5000"/>
          </a:spcAft>
          <a:buClr>
            <a:schemeClr val="bg1"/>
          </a:buClr>
          <a:buSzPct val="100000"/>
          <a:buFont typeface="Times New Roman" pitchFamily="18" charset="0"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9D6A6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E1E8D0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B6F7B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B5BBB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2A392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BCCEC7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template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2D1D3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DDE5E6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A1B6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C0CDD7"/>
        </a:accent5>
        <a:accent6>
          <a:srgbClr val="8AE7B9"/>
        </a:accent6>
        <a:hlink>
          <a:srgbClr val="569BB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AD3D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C4E6EC"/>
        </a:accent5>
        <a:accent6>
          <a:srgbClr val="8AE7B9"/>
        </a:accent6>
        <a:hlink>
          <a:srgbClr val="569BB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439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D0DEAE"/>
        </a:accent5>
        <a:accent6>
          <a:srgbClr val="8AE7B9"/>
        </a:accent6>
        <a:hlink>
          <a:srgbClr val="569BB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1D72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DDE8AD"/>
        </a:accent5>
        <a:accent6>
          <a:srgbClr val="8AE7B9"/>
        </a:accent6>
        <a:hlink>
          <a:srgbClr val="569BB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templat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D722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F3E8AB"/>
        </a:accent5>
        <a:accent6>
          <a:srgbClr val="8AE7B9"/>
        </a:accent6>
        <a:hlink>
          <a:srgbClr val="569BB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template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16989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B9C4"/>
        </a:accent5>
        <a:accent6>
          <a:srgbClr val="8AE7B9"/>
        </a:accent6>
        <a:hlink>
          <a:srgbClr val="569BB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86877</TotalTime>
  <Words>6402</Words>
  <Application>Microsoft Macintosh PowerPoint</Application>
  <PresentationFormat>Letter Paper (8.5x11 in)</PresentationFormat>
  <Paragraphs>1138</Paragraphs>
  <Slides>104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ppt_template</vt:lpstr>
      <vt:lpstr>Palo Alto Networks</vt:lpstr>
      <vt:lpstr>About Palo Alto Networks</vt:lpstr>
      <vt:lpstr>Applications Have Changed; Firewalls Have Not</vt:lpstr>
      <vt:lpstr>Enterprise 2.0 Applications and Risks Widespread</vt:lpstr>
      <vt:lpstr>Sharing: Browser-based Sharing Grows</vt:lpstr>
      <vt:lpstr>Browser-based Filesharing: The Next P2P?</vt:lpstr>
      <vt:lpstr>Applications Carry Risk</vt:lpstr>
      <vt:lpstr>What the Stateful Firewall doesn’t see</vt:lpstr>
      <vt:lpstr>The Business Problem</vt:lpstr>
      <vt:lpstr>The Business Problem</vt:lpstr>
      <vt:lpstr>The Firewall helpers</vt:lpstr>
      <vt:lpstr>Technology Sprawl &amp; Creep Are Not The Answer</vt:lpstr>
      <vt:lpstr>Traditional Multi-Pass Architectures are Slow</vt:lpstr>
      <vt:lpstr>Traditional Systems Have Limited Understanding</vt:lpstr>
      <vt:lpstr>PowerPoint Presentation</vt:lpstr>
      <vt:lpstr>PowerPoint Presentation</vt:lpstr>
      <vt:lpstr>The Right Answer:  Make the Firewall Do Its Job</vt:lpstr>
      <vt:lpstr>Identification Technologies Transform the Firewall</vt:lpstr>
      <vt:lpstr>App-ID: Comprehensive Application Visibility</vt:lpstr>
      <vt:lpstr>App-ID is Fundamentally Different </vt:lpstr>
      <vt:lpstr>User-ID: Enterprise Directory Integration</vt:lpstr>
      <vt:lpstr>Content-ID:  Real-Time Content Scanning</vt:lpstr>
      <vt:lpstr>PowerPoint Presentation</vt:lpstr>
      <vt:lpstr>Single-Pass Parallel Processing™ (SP3) Architecture</vt:lpstr>
      <vt:lpstr>‘Secrets’ of the real NGFW</vt:lpstr>
      <vt:lpstr>‘Secrets’ of the real NGFW – Cont.</vt:lpstr>
      <vt:lpstr>In Other Words</vt:lpstr>
      <vt:lpstr>Full, Comprehensive Network Security</vt:lpstr>
      <vt:lpstr>Firewall Remake – Real World Use</vt:lpstr>
      <vt:lpstr>Transforming The Perimeter and Datacenter</vt:lpstr>
      <vt:lpstr>PAN-OS</vt:lpstr>
      <vt:lpstr>PAN-OS Core Firewall Features</vt:lpstr>
      <vt:lpstr>Site-to-Site and Remote Access VPN</vt:lpstr>
      <vt:lpstr>Traffic Shaping Expands Policy Control Options</vt:lpstr>
      <vt:lpstr>Flexible Policy Control Responses </vt:lpstr>
      <vt:lpstr>Enterprise Device and Policy Management</vt:lpstr>
      <vt:lpstr>Palo Alto Networks Next-Gen Firewalls</vt:lpstr>
      <vt:lpstr>Flexible Deployment Options</vt:lpstr>
      <vt:lpstr>Comprehensive View of Applications, Users &amp; Content</vt:lpstr>
      <vt:lpstr>Enables Visibility Into Applications, Users, and Content</vt:lpstr>
      <vt:lpstr>Management</vt:lpstr>
      <vt:lpstr>Administrators and Scopes</vt:lpstr>
      <vt:lpstr>Role Based Administration</vt:lpstr>
      <vt:lpstr>Dividing Access Control</vt:lpstr>
      <vt:lpstr>Upgrade PAN-OS</vt:lpstr>
      <vt:lpstr>Update Applications, Threats, and Antivirus</vt:lpstr>
      <vt:lpstr>Weekly Content Update</vt:lpstr>
      <vt:lpstr>Weekly Content Update</vt:lpstr>
      <vt:lpstr>Panorama 4.0</vt:lpstr>
      <vt:lpstr>Centralized Visibility, Control and Management</vt:lpstr>
      <vt:lpstr>Panorama Interface</vt:lpstr>
      <vt:lpstr>Panorama Full Rule Sharing</vt:lpstr>
      <vt:lpstr>Shared Policy Shared Rules</vt:lpstr>
      <vt:lpstr>Component : Shared Policy Targets</vt:lpstr>
      <vt:lpstr>View and Commit</vt:lpstr>
      <vt:lpstr>Implementation : Comprehensive Config Audit</vt:lpstr>
      <vt:lpstr>Configuration Auditing</vt:lpstr>
      <vt:lpstr>Panorama Software Deployment</vt:lpstr>
      <vt:lpstr>  PANOS APIs</vt:lpstr>
      <vt:lpstr>What is an API?</vt:lpstr>
      <vt:lpstr>PANOS provides 2 APIs for external system</vt:lpstr>
      <vt:lpstr>REST API details</vt:lpstr>
      <vt:lpstr>REST API samples</vt:lpstr>
      <vt:lpstr>REST API samples – cont.</vt:lpstr>
      <vt:lpstr>REST API samples – cont. </vt:lpstr>
      <vt:lpstr>User-ID API details</vt:lpstr>
      <vt:lpstr>User-ID API samples - XML Request </vt:lpstr>
      <vt:lpstr>User-ID XML API use case: Virtualization Security Visibility</vt:lpstr>
      <vt:lpstr>The Situation Today:  Islands of Management</vt:lpstr>
      <vt:lpstr>Palo Alto Networks Eliminates the Gap</vt:lpstr>
      <vt:lpstr>VM-ID vSphere Polling</vt:lpstr>
      <vt:lpstr>PAN-OS 4.0: A Significant Milestone</vt:lpstr>
      <vt:lpstr>PAN-OS 4.0</vt:lpstr>
      <vt:lpstr>SSH Tunneling</vt:lpstr>
      <vt:lpstr>SSH-tunnel</vt:lpstr>
      <vt:lpstr>Decryption Rule base</vt:lpstr>
      <vt:lpstr>Custom App-ID – Unknown traffic</vt:lpstr>
      <vt:lpstr>Bot-net detection</vt:lpstr>
      <vt:lpstr>Drive-by-download Protection</vt:lpstr>
      <vt:lpstr>Time-attribute for IPS Signatures + Custom Combination Signatures</vt:lpstr>
      <vt:lpstr>Custom Signature – Combination &amp; Time Attr. </vt:lpstr>
      <vt:lpstr>Blackhole malicious traffic</vt:lpstr>
      <vt:lpstr>Custom Signature with Block IP and Duration</vt:lpstr>
      <vt:lpstr>DoS Protection</vt:lpstr>
      <vt:lpstr>DoS Protection</vt:lpstr>
      <vt:lpstr>DoS Protection Rule Base</vt:lpstr>
      <vt:lpstr>PAN-OS 4.0</vt:lpstr>
      <vt:lpstr>PAN-OS 4.0</vt:lpstr>
      <vt:lpstr>GlobalProtect™</vt:lpstr>
      <vt:lpstr>Introducing GlobalProtect</vt:lpstr>
      <vt:lpstr>A Modern Architecture for Enterprise Network Security</vt:lpstr>
      <vt:lpstr>GlobalProtect Topology</vt:lpstr>
      <vt:lpstr>Global Protect</vt:lpstr>
      <vt:lpstr>Global Protect</vt:lpstr>
      <vt:lpstr>Global Protect</vt:lpstr>
      <vt:lpstr>Global Protect</vt:lpstr>
      <vt:lpstr>Global Protect</vt:lpstr>
      <vt:lpstr>  PA-5000 Series:  Preview of the Fastest Next-Generation Firewall</vt:lpstr>
      <vt:lpstr>PA-5000 Series</vt:lpstr>
      <vt:lpstr>PA Architecture</vt:lpstr>
      <vt:lpstr>PA-5000 Series Architecture</vt:lpstr>
      <vt:lpstr>Q&amp;A</vt:lpstr>
      <vt:lpstr>Thank you</vt:lpstr>
      <vt:lpstr>Thank You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Palo Alto Networks</dc:title>
  <dc:creator>Larry Link</dc:creator>
  <cp:lastModifiedBy>Markus Laaksonen</cp:lastModifiedBy>
  <cp:revision>992</cp:revision>
  <cp:lastPrinted>2010-09-09T21:16:25Z</cp:lastPrinted>
  <dcterms:created xsi:type="dcterms:W3CDTF">2010-09-09T21:16:25Z</dcterms:created>
  <dcterms:modified xsi:type="dcterms:W3CDTF">2011-05-18T14:14:21Z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 linkTarget="Link 1">
    <vt:lpwstr>Network Security Macro Trends_x000d_</vt:lpwstr>
  </property>
  <property fmtid="{D5CDD505-2E9C-101B-9397-08002B2CF9AE}" pid="3" name="DV.Tracking">
    <vt:lpwstr>true</vt:lpwstr>
  </property>
  <property fmtid="{D5CDD505-2E9C-101B-9397-08002B2CF9AE}" pid="4" name="DV.DocumentId">
    <vt:lpwstr>ChJJ3BfsO9yAEkCERDTNTo</vt:lpwstr>
  </property>
  <property fmtid="{D5CDD505-2E9C-101B-9397-08002B2CF9AE}" pid="5" name="DV.VersionId">
    <vt:lpwstr>1tN5xvC8tYvS6NLJwicDDG</vt:lpwstr>
  </property>
  <property fmtid="{D5CDD505-2E9C-101B-9397-08002B2CF9AE}" pid="6" name="DV.MergeIncapabilityFlags">
    <vt:i4>0</vt:i4>
  </property>
</Properties>
</file>